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3" r:id="rId3"/>
    <p:sldId id="296" r:id="rId4"/>
    <p:sldId id="284" r:id="rId5"/>
    <p:sldId id="286" r:id="rId6"/>
    <p:sldId id="287" r:id="rId7"/>
    <p:sldId id="291" r:id="rId8"/>
    <p:sldId id="257" r:id="rId9"/>
    <p:sldId id="288" r:id="rId10"/>
    <p:sldId id="297" r:id="rId11"/>
    <p:sldId id="298" r:id="rId12"/>
    <p:sldId id="299" r:id="rId13"/>
    <p:sldId id="300" r:id="rId14"/>
    <p:sldId id="301" r:id="rId15"/>
    <p:sldId id="280" r:id="rId16"/>
    <p:sldId id="274" r:id="rId17"/>
    <p:sldId id="281" r:id="rId18"/>
    <p:sldId id="282" r:id="rId19"/>
    <p:sldId id="292" r:id="rId20"/>
    <p:sldId id="293" r:id="rId21"/>
    <p:sldId id="294" r:id="rId22"/>
    <p:sldId id="266" r:id="rId23"/>
    <p:sldId id="295" r:id="rId24"/>
    <p:sldId id="283" r:id="rId2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9"/>
  </p:normalViewPr>
  <p:slideViewPr>
    <p:cSldViewPr snapToGrid="0" snapToObjects="1">
      <p:cViewPr varScale="1">
        <p:scale>
          <a:sx n="87" d="100"/>
          <a:sy n="87" d="100"/>
        </p:scale>
        <p:origin x="1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6265D62-21A9-0441-A5B7-460E7A4BDB32}" type="datetimeFigureOut">
              <a:rPr lang="en-US"/>
              <a:pPr>
                <a:defRPr/>
              </a:pPr>
              <a:t>4/21/19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531E0D0-9506-9C4D-95A4-FE83E36128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107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25F48199-5C94-9945-9312-FB7379E20C43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751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A842ED4E-FFF1-F646-B0BA-D83913F8D35D}" type="slidenum">
              <a:rPr lang="en-US" altLang="en-US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1097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D6EF8071-0E31-9547-A417-4139CD858CBA}" type="slidenum">
              <a:rPr lang="en-US" altLang="en-US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1937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6FE15DB-A25F-9848-A2AB-CD15D881A2B9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3231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B30E069-EE1A-3540-9B63-E9A739FE233D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174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B30E069-EE1A-3540-9B63-E9A739FE233D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2198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B30E069-EE1A-3540-9B63-E9A739FE233D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282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B30E069-EE1A-3540-9B63-E9A739FE233D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700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B30E069-EE1A-3540-9B63-E9A739FE233D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295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2E9D0708-7872-FF41-BF67-33F1815976B8}" type="slidenum">
              <a:rPr lang="en-US" altLang="en-US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6341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12105A47-596C-F14E-BC24-717C41975690}" type="slidenum">
              <a:rPr lang="en-US" altLang="en-US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35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635FFA-948A-FE4E-A8BA-3EA7D2678DA2}" type="datetime1">
              <a:rPr lang="en-US"/>
              <a:pPr>
                <a:defRPr/>
              </a:pPr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40C11-7B11-AB44-B754-C29578977B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3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7557B-760C-4B4F-85F1-7DD5E0A7F2CF}" type="datetime1">
              <a:rPr lang="en-US"/>
              <a:pPr>
                <a:defRPr/>
              </a:pPr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0A68EE-441A-7D4A-880E-013B0D5A8E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6A55D5-542F-654F-A31A-A2C3E227023C}" type="datetime1">
              <a:rPr lang="en-US"/>
              <a:pPr>
                <a:defRPr/>
              </a:pPr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59D666-397C-0C49-97A2-8B16829412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3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2E91A-1EC4-9C4B-B04F-801F79F3847A}" type="datetime1">
              <a:rPr lang="en-US"/>
              <a:pPr>
                <a:defRPr/>
              </a:pPr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887AEB-9DF7-1542-8F1C-64E3B76875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181524-1ED8-DB4D-8165-518C44B5F835}" type="datetime1">
              <a:rPr lang="en-US"/>
              <a:pPr>
                <a:defRPr/>
              </a:pPr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730E0-6FD8-BA40-88A4-5E3CACC03C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21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B514F1-9CFE-0049-9BAB-3CDDBF4D45D8}" type="datetime1">
              <a:rPr lang="en-US"/>
              <a:pPr>
                <a:defRPr/>
              </a:pPr>
              <a:t>4/21/19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F2144-586C-B64B-A2A5-B21FD04270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0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B0E7B-8766-F04A-BAB5-12FBD01C5D75}" type="datetime1">
              <a:rPr lang="en-US"/>
              <a:pPr>
                <a:defRPr/>
              </a:pPr>
              <a:t>4/21/19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6DAA7-0668-614F-863E-D07B53D636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9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3C086-C261-FB49-9D16-74098640625A}" type="datetime1">
              <a:rPr lang="en-US"/>
              <a:pPr>
                <a:defRPr/>
              </a:pPr>
              <a:t>4/21/19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1CBB6-3DE1-5A4E-A627-1F2863A510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84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19940-E52B-7E43-8735-0999BAAB4164}" type="datetime1">
              <a:rPr lang="en-US"/>
              <a:pPr>
                <a:defRPr/>
              </a:pPr>
              <a:t>4/21/19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F58EF-5FAF-2A4B-957D-B22C39C082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1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BEBF2-68AA-1A4C-9F78-BF98041B4BDA}" type="datetime1">
              <a:rPr lang="en-US"/>
              <a:pPr>
                <a:defRPr/>
              </a:pPr>
              <a:t>4/21/19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37608-D99E-B04E-8EDB-86DB19B8FF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51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792F7-C926-6C45-964A-6FFECE88349A}" type="datetime1">
              <a:rPr lang="en-US"/>
              <a:pPr>
                <a:defRPr/>
              </a:pPr>
              <a:t>4/21/19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E9C2D-0342-274B-9BFD-E784A8CE5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0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1E159DE-167C-284E-9C12-BDE7235D0C42}" type="datetime1">
              <a:rPr lang="en-US"/>
              <a:pPr>
                <a:defRPr/>
              </a:pPr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FE6113F-F44C-2D40-9892-4C4F69D814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xrdavies" TargetMode="External"/><Relationship Id="rId4" Type="http://schemas.openxmlformats.org/officeDocument/2006/relationships/hyperlink" Target="mailto:frozen@xdag.i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1524000" y="2001838"/>
            <a:ext cx="9144000" cy="862012"/>
          </a:xfrm>
        </p:spPr>
        <p:txBody>
          <a:bodyPr/>
          <a:lstStyle/>
          <a:p>
            <a:pPr eaLnBrk="1" hangingPunct="1"/>
            <a:r>
              <a:rPr lang="en-US" altLang="en-US" sz="4400" b="1"/>
              <a:t>XDAG: PoW + </a:t>
            </a:r>
            <a:r>
              <a:rPr lang="en-US" altLang="zh-CN" sz="4400" b="1">
                <a:cs typeface="DengXian Light" charset="-122"/>
              </a:rPr>
              <a:t>DAG</a:t>
            </a:r>
            <a:endParaRPr lang="en-US" altLang="en-US" sz="4400" b="1"/>
          </a:p>
        </p:txBody>
      </p:sp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hlinkClick r:id="rId4"/>
              </a:rPr>
              <a:t>frozen@xdag.io</a:t>
            </a:r>
            <a:endParaRPr lang="en-US" altLang="en-US"/>
          </a:p>
          <a:p>
            <a:pPr eaLnBrk="1" hangingPunct="1"/>
            <a:r>
              <a:rPr lang="en-US" altLang="en-US">
                <a:hlinkClick r:id="rId5"/>
              </a:rPr>
              <a:t>https://github.com/xrdavies</a:t>
            </a:r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2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611" name="Straight Connector 20610"/>
          <p:cNvCxnSpPr/>
          <p:nvPr/>
        </p:nvCxnSpPr>
        <p:spPr>
          <a:xfrm>
            <a:off x="3133879" y="951722"/>
            <a:ext cx="63607" cy="5215812"/>
          </a:xfrm>
          <a:prstGeom prst="line">
            <a:avLst/>
          </a:prstGeom>
          <a:ln w="222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/>
          <p:nvPr/>
        </p:nvCxnSpPr>
        <p:spPr>
          <a:xfrm>
            <a:off x="5105917" y="969993"/>
            <a:ext cx="63607" cy="5215812"/>
          </a:xfrm>
          <a:prstGeom prst="line">
            <a:avLst/>
          </a:prstGeom>
          <a:ln w="222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/>
          <p:nvPr/>
        </p:nvCxnSpPr>
        <p:spPr>
          <a:xfrm>
            <a:off x="7107046" y="902124"/>
            <a:ext cx="63607" cy="5215812"/>
          </a:xfrm>
          <a:prstGeom prst="line">
            <a:avLst/>
          </a:prstGeom>
          <a:ln w="222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/>
          <p:nvPr/>
        </p:nvCxnSpPr>
        <p:spPr>
          <a:xfrm>
            <a:off x="9078969" y="939450"/>
            <a:ext cx="63607" cy="5215812"/>
          </a:xfrm>
          <a:prstGeom prst="line">
            <a:avLst/>
          </a:prstGeom>
          <a:ln w="222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/>
          <p:nvPr/>
        </p:nvCxnSpPr>
        <p:spPr>
          <a:xfrm>
            <a:off x="11050283" y="927876"/>
            <a:ext cx="63607" cy="5215812"/>
          </a:xfrm>
          <a:prstGeom prst="line">
            <a:avLst/>
          </a:prstGeom>
          <a:ln w="222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/>
          <p:nvPr/>
        </p:nvCxnSpPr>
        <p:spPr>
          <a:xfrm>
            <a:off x="740660" y="1006025"/>
            <a:ext cx="63607" cy="5215812"/>
          </a:xfrm>
          <a:prstGeom prst="line">
            <a:avLst/>
          </a:prstGeom>
          <a:ln w="222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4" name="Oval 3"/>
          <p:cNvSpPr/>
          <p:nvPr/>
        </p:nvSpPr>
        <p:spPr>
          <a:xfrm>
            <a:off x="1204758" y="1851415"/>
            <a:ext cx="373224" cy="371643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A</a:t>
            </a:r>
          </a:p>
        </p:txBody>
      </p:sp>
      <p:sp>
        <p:nvSpPr>
          <p:cNvPr id="7" name="Oval 6"/>
          <p:cNvSpPr/>
          <p:nvPr/>
        </p:nvSpPr>
        <p:spPr>
          <a:xfrm>
            <a:off x="2975264" y="2463162"/>
            <a:ext cx="373224" cy="37164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M</a:t>
            </a:r>
          </a:p>
        </p:txBody>
      </p:sp>
      <p:sp>
        <p:nvSpPr>
          <p:cNvPr id="8" name="Oval 7"/>
          <p:cNvSpPr/>
          <p:nvPr/>
        </p:nvSpPr>
        <p:spPr>
          <a:xfrm>
            <a:off x="592495" y="3220490"/>
            <a:ext cx="373224" cy="37164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1922717" y="2823724"/>
            <a:ext cx="373224" cy="371643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W</a:t>
            </a:r>
          </a:p>
        </p:txBody>
      </p:sp>
      <p:cxnSp>
        <p:nvCxnSpPr>
          <p:cNvPr id="10" name="Curved Connector 9"/>
          <p:cNvCxnSpPr>
            <a:stCxn id="7" idx="4"/>
          </p:cNvCxnSpPr>
          <p:nvPr/>
        </p:nvCxnSpPr>
        <p:spPr>
          <a:xfrm rot="5400000">
            <a:off x="1799232" y="2006403"/>
            <a:ext cx="534243" cy="2191046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943059" y="4025641"/>
            <a:ext cx="373224" cy="371643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A</a:t>
            </a:r>
          </a:p>
        </p:txBody>
      </p:sp>
      <p:sp>
        <p:nvSpPr>
          <p:cNvPr id="15" name="Oval 14"/>
          <p:cNvSpPr/>
          <p:nvPr/>
        </p:nvSpPr>
        <p:spPr>
          <a:xfrm>
            <a:off x="1358032" y="4675831"/>
            <a:ext cx="373224" cy="371643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A</a:t>
            </a:r>
          </a:p>
        </p:txBody>
      </p:sp>
      <p:sp>
        <p:nvSpPr>
          <p:cNvPr id="18" name="Oval 17"/>
          <p:cNvSpPr/>
          <p:nvPr/>
        </p:nvSpPr>
        <p:spPr>
          <a:xfrm>
            <a:off x="2040423" y="4109363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W</a:t>
            </a:r>
          </a:p>
        </p:txBody>
      </p:sp>
      <p:sp>
        <p:nvSpPr>
          <p:cNvPr id="19" name="Oval 18"/>
          <p:cNvSpPr/>
          <p:nvPr/>
        </p:nvSpPr>
        <p:spPr>
          <a:xfrm>
            <a:off x="2422731" y="3577899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20" name="Oval 19"/>
          <p:cNvSpPr/>
          <p:nvPr/>
        </p:nvSpPr>
        <p:spPr>
          <a:xfrm>
            <a:off x="1259199" y="2648983"/>
            <a:ext cx="373224" cy="371643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A</a:t>
            </a:r>
          </a:p>
        </p:txBody>
      </p:sp>
      <p:sp>
        <p:nvSpPr>
          <p:cNvPr id="21" name="Oval 20"/>
          <p:cNvSpPr/>
          <p:nvPr/>
        </p:nvSpPr>
        <p:spPr>
          <a:xfrm>
            <a:off x="2317502" y="4573022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24" name="Oval 23"/>
          <p:cNvSpPr/>
          <p:nvPr/>
        </p:nvSpPr>
        <p:spPr>
          <a:xfrm>
            <a:off x="2174033" y="2096054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25" name="Oval 24"/>
          <p:cNvSpPr/>
          <p:nvPr/>
        </p:nvSpPr>
        <p:spPr>
          <a:xfrm>
            <a:off x="2711006" y="1832289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27" name="Oval 26"/>
          <p:cNvSpPr/>
          <p:nvPr/>
        </p:nvSpPr>
        <p:spPr>
          <a:xfrm>
            <a:off x="5693550" y="2565025"/>
            <a:ext cx="373224" cy="371643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A</a:t>
            </a:r>
          </a:p>
        </p:txBody>
      </p:sp>
      <p:sp>
        <p:nvSpPr>
          <p:cNvPr id="28" name="Oval 27"/>
          <p:cNvSpPr/>
          <p:nvPr/>
        </p:nvSpPr>
        <p:spPr>
          <a:xfrm>
            <a:off x="3764809" y="4397284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W</a:t>
            </a:r>
          </a:p>
        </p:txBody>
      </p:sp>
      <p:sp>
        <p:nvSpPr>
          <p:cNvPr id="29" name="Oval 28"/>
          <p:cNvSpPr/>
          <p:nvPr/>
        </p:nvSpPr>
        <p:spPr>
          <a:xfrm>
            <a:off x="2980856" y="4159898"/>
            <a:ext cx="373224" cy="371643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M</a:t>
            </a:r>
          </a:p>
        </p:txBody>
      </p:sp>
      <p:sp>
        <p:nvSpPr>
          <p:cNvPr id="30" name="Oval 29"/>
          <p:cNvSpPr/>
          <p:nvPr/>
        </p:nvSpPr>
        <p:spPr>
          <a:xfrm>
            <a:off x="4560162" y="1665595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31" name="Oval 30"/>
          <p:cNvSpPr/>
          <p:nvPr/>
        </p:nvSpPr>
        <p:spPr>
          <a:xfrm>
            <a:off x="7274570" y="4659660"/>
            <a:ext cx="373224" cy="371643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A</a:t>
            </a:r>
          </a:p>
        </p:txBody>
      </p:sp>
      <p:sp>
        <p:nvSpPr>
          <p:cNvPr id="32" name="Oval 31"/>
          <p:cNvSpPr/>
          <p:nvPr/>
        </p:nvSpPr>
        <p:spPr>
          <a:xfrm>
            <a:off x="3888108" y="1713577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33" name="Oval 32"/>
          <p:cNvSpPr/>
          <p:nvPr/>
        </p:nvSpPr>
        <p:spPr>
          <a:xfrm>
            <a:off x="3422979" y="2048174"/>
            <a:ext cx="373224" cy="371643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A</a:t>
            </a:r>
          </a:p>
        </p:txBody>
      </p:sp>
      <p:sp>
        <p:nvSpPr>
          <p:cNvPr id="35" name="Oval 34"/>
          <p:cNvSpPr/>
          <p:nvPr/>
        </p:nvSpPr>
        <p:spPr>
          <a:xfrm>
            <a:off x="3851988" y="2619134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W</a:t>
            </a:r>
          </a:p>
        </p:txBody>
      </p:sp>
      <p:sp>
        <p:nvSpPr>
          <p:cNvPr id="36" name="Oval 35"/>
          <p:cNvSpPr/>
          <p:nvPr/>
        </p:nvSpPr>
        <p:spPr>
          <a:xfrm>
            <a:off x="3332641" y="3670717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37" name="Oval 36"/>
          <p:cNvSpPr/>
          <p:nvPr/>
        </p:nvSpPr>
        <p:spPr>
          <a:xfrm>
            <a:off x="4261332" y="4915659"/>
            <a:ext cx="373224" cy="371643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A</a:t>
            </a:r>
          </a:p>
        </p:txBody>
      </p:sp>
      <p:sp>
        <p:nvSpPr>
          <p:cNvPr id="38" name="Oval 37"/>
          <p:cNvSpPr/>
          <p:nvPr/>
        </p:nvSpPr>
        <p:spPr>
          <a:xfrm>
            <a:off x="4933386" y="2447624"/>
            <a:ext cx="373224" cy="371643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M</a:t>
            </a:r>
          </a:p>
        </p:txBody>
      </p:sp>
      <p:sp>
        <p:nvSpPr>
          <p:cNvPr id="41" name="Oval 40"/>
          <p:cNvSpPr/>
          <p:nvPr/>
        </p:nvSpPr>
        <p:spPr>
          <a:xfrm>
            <a:off x="4933610" y="4166126"/>
            <a:ext cx="373224" cy="37164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M</a:t>
            </a:r>
          </a:p>
        </p:txBody>
      </p:sp>
      <p:sp>
        <p:nvSpPr>
          <p:cNvPr id="42" name="Oval 41"/>
          <p:cNvSpPr/>
          <p:nvPr/>
        </p:nvSpPr>
        <p:spPr>
          <a:xfrm>
            <a:off x="5412744" y="1722314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44" name="Oval 43"/>
          <p:cNvSpPr/>
          <p:nvPr/>
        </p:nvSpPr>
        <p:spPr>
          <a:xfrm>
            <a:off x="6932709" y="2463162"/>
            <a:ext cx="373224" cy="371643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M</a:t>
            </a:r>
          </a:p>
        </p:txBody>
      </p:sp>
      <p:sp>
        <p:nvSpPr>
          <p:cNvPr id="45" name="Oval 44"/>
          <p:cNvSpPr/>
          <p:nvPr/>
        </p:nvSpPr>
        <p:spPr>
          <a:xfrm>
            <a:off x="6932933" y="4181664"/>
            <a:ext cx="373224" cy="37164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M</a:t>
            </a:r>
          </a:p>
        </p:txBody>
      </p:sp>
      <p:sp>
        <p:nvSpPr>
          <p:cNvPr id="48" name="Oval 47"/>
          <p:cNvSpPr/>
          <p:nvPr/>
        </p:nvSpPr>
        <p:spPr>
          <a:xfrm>
            <a:off x="8923937" y="2467707"/>
            <a:ext cx="373224" cy="37164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M</a:t>
            </a:r>
          </a:p>
        </p:txBody>
      </p:sp>
      <p:sp>
        <p:nvSpPr>
          <p:cNvPr id="49" name="Oval 48"/>
          <p:cNvSpPr/>
          <p:nvPr/>
        </p:nvSpPr>
        <p:spPr>
          <a:xfrm>
            <a:off x="8924161" y="4186209"/>
            <a:ext cx="373224" cy="371643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M</a:t>
            </a:r>
          </a:p>
        </p:txBody>
      </p:sp>
      <p:sp>
        <p:nvSpPr>
          <p:cNvPr id="50" name="Oval 49"/>
          <p:cNvSpPr/>
          <p:nvPr/>
        </p:nvSpPr>
        <p:spPr>
          <a:xfrm>
            <a:off x="10920432" y="2447624"/>
            <a:ext cx="373224" cy="37164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M</a:t>
            </a:r>
          </a:p>
        </p:txBody>
      </p:sp>
      <p:sp>
        <p:nvSpPr>
          <p:cNvPr id="51" name="Oval 50"/>
          <p:cNvSpPr/>
          <p:nvPr/>
        </p:nvSpPr>
        <p:spPr>
          <a:xfrm>
            <a:off x="10920656" y="4166126"/>
            <a:ext cx="373224" cy="37164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M</a:t>
            </a:r>
          </a:p>
        </p:txBody>
      </p:sp>
      <p:sp>
        <p:nvSpPr>
          <p:cNvPr id="53" name="Oval 52"/>
          <p:cNvSpPr/>
          <p:nvPr/>
        </p:nvSpPr>
        <p:spPr>
          <a:xfrm>
            <a:off x="5686156" y="4440197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W</a:t>
            </a:r>
          </a:p>
        </p:txBody>
      </p:sp>
      <p:sp>
        <p:nvSpPr>
          <p:cNvPr id="54" name="Oval 53"/>
          <p:cNvSpPr/>
          <p:nvPr/>
        </p:nvSpPr>
        <p:spPr>
          <a:xfrm>
            <a:off x="6095609" y="3122489"/>
            <a:ext cx="373224" cy="371643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W</a:t>
            </a:r>
          </a:p>
        </p:txBody>
      </p:sp>
      <p:sp>
        <p:nvSpPr>
          <p:cNvPr id="55" name="Oval 54"/>
          <p:cNvSpPr/>
          <p:nvPr/>
        </p:nvSpPr>
        <p:spPr>
          <a:xfrm>
            <a:off x="7899189" y="4186209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W</a:t>
            </a:r>
          </a:p>
        </p:txBody>
      </p:sp>
      <p:sp>
        <p:nvSpPr>
          <p:cNvPr id="56" name="Oval 55"/>
          <p:cNvSpPr/>
          <p:nvPr/>
        </p:nvSpPr>
        <p:spPr>
          <a:xfrm>
            <a:off x="6069071" y="2109306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W</a:t>
            </a:r>
          </a:p>
        </p:txBody>
      </p:sp>
      <p:sp>
        <p:nvSpPr>
          <p:cNvPr id="57" name="Oval 56"/>
          <p:cNvSpPr/>
          <p:nvPr/>
        </p:nvSpPr>
        <p:spPr>
          <a:xfrm>
            <a:off x="5195476" y="2971054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58" name="Oval 57"/>
          <p:cNvSpPr/>
          <p:nvPr/>
        </p:nvSpPr>
        <p:spPr>
          <a:xfrm>
            <a:off x="5074334" y="4862412"/>
            <a:ext cx="373224" cy="371643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A</a:t>
            </a:r>
          </a:p>
        </p:txBody>
      </p:sp>
      <p:sp>
        <p:nvSpPr>
          <p:cNvPr id="59" name="Oval 58"/>
          <p:cNvSpPr/>
          <p:nvPr/>
        </p:nvSpPr>
        <p:spPr>
          <a:xfrm>
            <a:off x="4480268" y="3691810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W</a:t>
            </a:r>
          </a:p>
        </p:txBody>
      </p:sp>
      <p:sp>
        <p:nvSpPr>
          <p:cNvPr id="60" name="Oval 59"/>
          <p:cNvSpPr/>
          <p:nvPr/>
        </p:nvSpPr>
        <p:spPr>
          <a:xfrm>
            <a:off x="4009321" y="3164410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61" name="Oval 60"/>
          <p:cNvSpPr/>
          <p:nvPr/>
        </p:nvSpPr>
        <p:spPr>
          <a:xfrm>
            <a:off x="2542317" y="5104486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62" name="Oval 61"/>
          <p:cNvSpPr/>
          <p:nvPr/>
        </p:nvSpPr>
        <p:spPr>
          <a:xfrm>
            <a:off x="3565492" y="5210037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63" name="Oval 62"/>
          <p:cNvSpPr/>
          <p:nvPr/>
        </p:nvSpPr>
        <p:spPr>
          <a:xfrm>
            <a:off x="3162527" y="4792105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64" name="Oval 63"/>
          <p:cNvSpPr/>
          <p:nvPr/>
        </p:nvSpPr>
        <p:spPr>
          <a:xfrm>
            <a:off x="3164272" y="3051126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65" name="Oval 64"/>
          <p:cNvSpPr/>
          <p:nvPr/>
        </p:nvSpPr>
        <p:spPr>
          <a:xfrm>
            <a:off x="3882441" y="3672850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5498058" y="3810354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67" name="Oval 66"/>
          <p:cNvSpPr/>
          <p:nvPr/>
        </p:nvSpPr>
        <p:spPr>
          <a:xfrm>
            <a:off x="5510428" y="5264362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68" name="Oval 67"/>
          <p:cNvSpPr/>
          <p:nvPr/>
        </p:nvSpPr>
        <p:spPr>
          <a:xfrm>
            <a:off x="6190028" y="3776030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69" name="Oval 68"/>
          <p:cNvSpPr/>
          <p:nvPr/>
        </p:nvSpPr>
        <p:spPr>
          <a:xfrm>
            <a:off x="6226220" y="4784263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70" name="Oval 69"/>
          <p:cNvSpPr/>
          <p:nvPr/>
        </p:nvSpPr>
        <p:spPr>
          <a:xfrm>
            <a:off x="6517690" y="5273133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71" name="Oval 70"/>
          <p:cNvSpPr/>
          <p:nvPr/>
        </p:nvSpPr>
        <p:spPr>
          <a:xfrm>
            <a:off x="6604272" y="1764838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72" name="Oval 71"/>
          <p:cNvSpPr/>
          <p:nvPr/>
        </p:nvSpPr>
        <p:spPr>
          <a:xfrm>
            <a:off x="7393344" y="1679868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73" name="Oval 72"/>
          <p:cNvSpPr/>
          <p:nvPr/>
        </p:nvSpPr>
        <p:spPr>
          <a:xfrm>
            <a:off x="8319238" y="1935976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74" name="Oval 73"/>
          <p:cNvSpPr/>
          <p:nvPr/>
        </p:nvSpPr>
        <p:spPr>
          <a:xfrm>
            <a:off x="6634793" y="3175713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75" name="Oval 74"/>
          <p:cNvSpPr/>
          <p:nvPr/>
        </p:nvSpPr>
        <p:spPr>
          <a:xfrm>
            <a:off x="7442458" y="2962460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76" name="Oval 75"/>
          <p:cNvSpPr/>
          <p:nvPr/>
        </p:nvSpPr>
        <p:spPr>
          <a:xfrm>
            <a:off x="7745321" y="2276338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W</a:t>
            </a:r>
          </a:p>
        </p:txBody>
      </p:sp>
      <p:sp>
        <p:nvSpPr>
          <p:cNvPr id="77" name="Oval 76"/>
          <p:cNvSpPr/>
          <p:nvPr/>
        </p:nvSpPr>
        <p:spPr>
          <a:xfrm>
            <a:off x="7549189" y="3645620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78" name="Oval 77"/>
          <p:cNvSpPr/>
          <p:nvPr/>
        </p:nvSpPr>
        <p:spPr>
          <a:xfrm>
            <a:off x="7749545" y="5024216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79" name="Oval 78"/>
          <p:cNvSpPr/>
          <p:nvPr/>
        </p:nvSpPr>
        <p:spPr>
          <a:xfrm>
            <a:off x="8153400" y="2956661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80" name="Oval 79"/>
          <p:cNvSpPr/>
          <p:nvPr/>
        </p:nvSpPr>
        <p:spPr>
          <a:xfrm>
            <a:off x="8352056" y="3535782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81" name="Oval 80"/>
          <p:cNvSpPr/>
          <p:nvPr/>
        </p:nvSpPr>
        <p:spPr>
          <a:xfrm>
            <a:off x="9610153" y="1904695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W</a:t>
            </a:r>
          </a:p>
        </p:txBody>
      </p:sp>
      <p:sp>
        <p:nvSpPr>
          <p:cNvPr id="82" name="Oval 81"/>
          <p:cNvSpPr/>
          <p:nvPr/>
        </p:nvSpPr>
        <p:spPr>
          <a:xfrm>
            <a:off x="11475318" y="2018110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W</a:t>
            </a:r>
          </a:p>
        </p:txBody>
      </p:sp>
      <p:sp>
        <p:nvSpPr>
          <p:cNvPr id="83" name="Oval 82"/>
          <p:cNvSpPr/>
          <p:nvPr/>
        </p:nvSpPr>
        <p:spPr>
          <a:xfrm>
            <a:off x="11546418" y="3755316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W</a:t>
            </a:r>
          </a:p>
        </p:txBody>
      </p:sp>
      <p:sp>
        <p:nvSpPr>
          <p:cNvPr id="84" name="Oval 83"/>
          <p:cNvSpPr/>
          <p:nvPr/>
        </p:nvSpPr>
        <p:spPr>
          <a:xfrm>
            <a:off x="11092400" y="3269154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85" name="Oval 84"/>
          <p:cNvSpPr/>
          <p:nvPr/>
        </p:nvSpPr>
        <p:spPr>
          <a:xfrm>
            <a:off x="11029511" y="1448756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86" name="Oval 85"/>
          <p:cNvSpPr/>
          <p:nvPr/>
        </p:nvSpPr>
        <p:spPr>
          <a:xfrm>
            <a:off x="11298180" y="4757304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87" name="Oval 86"/>
          <p:cNvSpPr/>
          <p:nvPr/>
        </p:nvSpPr>
        <p:spPr>
          <a:xfrm>
            <a:off x="10293035" y="4729837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88" name="Oval 87"/>
          <p:cNvSpPr/>
          <p:nvPr/>
        </p:nvSpPr>
        <p:spPr>
          <a:xfrm>
            <a:off x="8436357" y="4770655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89" name="Oval 88"/>
          <p:cNvSpPr/>
          <p:nvPr/>
        </p:nvSpPr>
        <p:spPr>
          <a:xfrm>
            <a:off x="9180759" y="4729837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90" name="Oval 89"/>
          <p:cNvSpPr/>
          <p:nvPr/>
        </p:nvSpPr>
        <p:spPr>
          <a:xfrm>
            <a:off x="9028653" y="3434768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91" name="Oval 90"/>
          <p:cNvSpPr/>
          <p:nvPr/>
        </p:nvSpPr>
        <p:spPr>
          <a:xfrm>
            <a:off x="9459179" y="2750846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92" name="Oval 91"/>
          <p:cNvSpPr/>
          <p:nvPr/>
        </p:nvSpPr>
        <p:spPr>
          <a:xfrm>
            <a:off x="9043506" y="1479772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93" name="Oval 92"/>
          <p:cNvSpPr/>
          <p:nvPr/>
        </p:nvSpPr>
        <p:spPr>
          <a:xfrm>
            <a:off x="9709072" y="4083075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/>
              <a:t>W</a:t>
            </a:r>
          </a:p>
        </p:txBody>
      </p:sp>
      <p:sp>
        <p:nvSpPr>
          <p:cNvPr id="94" name="Oval 93"/>
          <p:cNvSpPr/>
          <p:nvPr/>
        </p:nvSpPr>
        <p:spPr>
          <a:xfrm>
            <a:off x="9661115" y="5087311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95" name="Oval 94"/>
          <p:cNvSpPr/>
          <p:nvPr/>
        </p:nvSpPr>
        <p:spPr>
          <a:xfrm>
            <a:off x="10128252" y="3350231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96" name="Oval 95"/>
          <p:cNvSpPr/>
          <p:nvPr/>
        </p:nvSpPr>
        <p:spPr>
          <a:xfrm>
            <a:off x="10165641" y="2766744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97" name="Oval 96"/>
          <p:cNvSpPr/>
          <p:nvPr/>
        </p:nvSpPr>
        <p:spPr>
          <a:xfrm>
            <a:off x="10226526" y="1564333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sp>
        <p:nvSpPr>
          <p:cNvPr id="98" name="Oval 97"/>
          <p:cNvSpPr/>
          <p:nvPr/>
        </p:nvSpPr>
        <p:spPr>
          <a:xfrm>
            <a:off x="10538865" y="3138387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/>
              <a:t>Tx</a:t>
            </a:r>
            <a:endParaRPr lang="en-US" sz="900" dirty="0"/>
          </a:p>
        </p:txBody>
      </p:sp>
      <p:cxnSp>
        <p:nvCxnSpPr>
          <p:cNvPr id="20488" name="Straight Arrow Connector 20487"/>
          <p:cNvCxnSpPr>
            <a:endCxn id="20" idx="5"/>
          </p:cNvCxnSpPr>
          <p:nvPr/>
        </p:nvCxnSpPr>
        <p:spPr>
          <a:xfrm flipH="1" flipV="1">
            <a:off x="1577766" y="2966200"/>
            <a:ext cx="297687" cy="5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0" name="Straight Arrow Connector 20489"/>
          <p:cNvCxnSpPr>
            <a:stCxn id="9" idx="1"/>
            <a:endCxn id="4" idx="5"/>
          </p:cNvCxnSpPr>
          <p:nvPr/>
        </p:nvCxnSpPr>
        <p:spPr>
          <a:xfrm flipH="1" flipV="1">
            <a:off x="1523325" y="2168632"/>
            <a:ext cx="454049" cy="709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2" name="Straight Arrow Connector 20491"/>
          <p:cNvCxnSpPr>
            <a:stCxn id="7" idx="2"/>
            <a:endCxn id="24" idx="5"/>
          </p:cNvCxnSpPr>
          <p:nvPr/>
        </p:nvCxnSpPr>
        <p:spPr>
          <a:xfrm flipH="1" flipV="1">
            <a:off x="2492600" y="2413271"/>
            <a:ext cx="482664" cy="23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4" name="Straight Arrow Connector 20493"/>
          <p:cNvCxnSpPr>
            <a:stCxn id="7" idx="2"/>
            <a:endCxn id="9" idx="7"/>
          </p:cNvCxnSpPr>
          <p:nvPr/>
        </p:nvCxnSpPr>
        <p:spPr>
          <a:xfrm flipH="1">
            <a:off x="2241284" y="2648984"/>
            <a:ext cx="733980" cy="22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6" name="Straight Arrow Connector 20495"/>
          <p:cNvCxnSpPr>
            <a:stCxn id="7" idx="1"/>
            <a:endCxn id="25" idx="4"/>
          </p:cNvCxnSpPr>
          <p:nvPr/>
        </p:nvCxnSpPr>
        <p:spPr>
          <a:xfrm flipH="1" flipV="1">
            <a:off x="2897618" y="2203932"/>
            <a:ext cx="132303" cy="313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9" name="Straight Arrow Connector 20498"/>
          <p:cNvCxnSpPr/>
          <p:nvPr/>
        </p:nvCxnSpPr>
        <p:spPr>
          <a:xfrm flipH="1">
            <a:off x="943059" y="3122489"/>
            <a:ext cx="1007039" cy="153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1" name="Straight Arrow Connector 20500"/>
          <p:cNvCxnSpPr>
            <a:stCxn id="18" idx="1"/>
            <a:endCxn id="8" idx="6"/>
          </p:cNvCxnSpPr>
          <p:nvPr/>
        </p:nvCxnSpPr>
        <p:spPr>
          <a:xfrm flipH="1" flipV="1">
            <a:off x="965719" y="3406312"/>
            <a:ext cx="1129361" cy="757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3" name="Straight Arrow Connector 20502"/>
          <p:cNvCxnSpPr>
            <a:endCxn id="14" idx="6"/>
          </p:cNvCxnSpPr>
          <p:nvPr/>
        </p:nvCxnSpPr>
        <p:spPr>
          <a:xfrm flipH="1" flipV="1">
            <a:off x="1316283" y="4211463"/>
            <a:ext cx="724140" cy="57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5" name="Straight Arrow Connector 20504"/>
          <p:cNvCxnSpPr>
            <a:stCxn id="18" idx="3"/>
            <a:endCxn id="15" idx="7"/>
          </p:cNvCxnSpPr>
          <p:nvPr/>
        </p:nvCxnSpPr>
        <p:spPr>
          <a:xfrm flipH="1">
            <a:off x="1676599" y="4426580"/>
            <a:ext cx="418481" cy="30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7" name="Straight Arrow Connector 20506"/>
          <p:cNvCxnSpPr>
            <a:stCxn id="29" idx="1"/>
            <a:endCxn id="19" idx="5"/>
          </p:cNvCxnSpPr>
          <p:nvPr/>
        </p:nvCxnSpPr>
        <p:spPr>
          <a:xfrm flipH="1" flipV="1">
            <a:off x="2741298" y="3895116"/>
            <a:ext cx="294215" cy="319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9" name="Straight Arrow Connector 20508"/>
          <p:cNvCxnSpPr>
            <a:stCxn id="29" idx="2"/>
            <a:endCxn id="18" idx="6"/>
          </p:cNvCxnSpPr>
          <p:nvPr/>
        </p:nvCxnSpPr>
        <p:spPr>
          <a:xfrm flipH="1" flipV="1">
            <a:off x="2413647" y="4295185"/>
            <a:ext cx="567209" cy="50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1" name="Straight Arrow Connector 20510"/>
          <p:cNvCxnSpPr>
            <a:stCxn id="29" idx="3"/>
            <a:endCxn id="21" idx="7"/>
          </p:cNvCxnSpPr>
          <p:nvPr/>
        </p:nvCxnSpPr>
        <p:spPr>
          <a:xfrm flipH="1">
            <a:off x="2636069" y="4477115"/>
            <a:ext cx="399444" cy="15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9" idx="4"/>
            <a:endCxn id="61" idx="7"/>
          </p:cNvCxnSpPr>
          <p:nvPr/>
        </p:nvCxnSpPr>
        <p:spPr>
          <a:xfrm flipH="1">
            <a:off x="2860884" y="4531541"/>
            <a:ext cx="306584" cy="627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29" idx="1"/>
          </p:cNvCxnSpPr>
          <p:nvPr/>
        </p:nvCxnSpPr>
        <p:spPr>
          <a:xfrm flipH="1" flipV="1">
            <a:off x="963094" y="3425790"/>
            <a:ext cx="2072419" cy="788534"/>
          </a:xfrm>
          <a:prstGeom prst="straightConnector1">
            <a:avLst/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endCxn id="7" idx="6"/>
          </p:cNvCxnSpPr>
          <p:nvPr/>
        </p:nvCxnSpPr>
        <p:spPr>
          <a:xfrm flipH="1" flipV="1">
            <a:off x="3348488" y="2648984"/>
            <a:ext cx="482664" cy="15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endCxn id="33" idx="4"/>
          </p:cNvCxnSpPr>
          <p:nvPr/>
        </p:nvCxnSpPr>
        <p:spPr>
          <a:xfrm flipH="1" flipV="1">
            <a:off x="3609591" y="2419817"/>
            <a:ext cx="261615" cy="23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35" idx="3"/>
            <a:endCxn id="64" idx="6"/>
          </p:cNvCxnSpPr>
          <p:nvPr/>
        </p:nvCxnSpPr>
        <p:spPr>
          <a:xfrm flipH="1">
            <a:off x="3537496" y="2936351"/>
            <a:ext cx="369149" cy="300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28" idx="0"/>
            <a:endCxn id="36" idx="5"/>
          </p:cNvCxnSpPr>
          <p:nvPr/>
        </p:nvCxnSpPr>
        <p:spPr>
          <a:xfrm flipH="1" flipV="1">
            <a:off x="3651208" y="3987934"/>
            <a:ext cx="300213" cy="40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28" idx="1"/>
            <a:endCxn id="29" idx="6"/>
          </p:cNvCxnSpPr>
          <p:nvPr/>
        </p:nvCxnSpPr>
        <p:spPr>
          <a:xfrm flipH="1" flipV="1">
            <a:off x="3354080" y="4345720"/>
            <a:ext cx="465386" cy="105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28" idx="3"/>
            <a:endCxn id="63" idx="7"/>
          </p:cNvCxnSpPr>
          <p:nvPr/>
        </p:nvCxnSpPr>
        <p:spPr>
          <a:xfrm flipH="1">
            <a:off x="3481094" y="4714501"/>
            <a:ext cx="338372" cy="132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28" idx="4"/>
            <a:endCxn id="62" idx="0"/>
          </p:cNvCxnSpPr>
          <p:nvPr/>
        </p:nvCxnSpPr>
        <p:spPr>
          <a:xfrm flipH="1">
            <a:off x="3752104" y="4768927"/>
            <a:ext cx="199317" cy="441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59" idx="1"/>
            <a:endCxn id="60" idx="5"/>
          </p:cNvCxnSpPr>
          <p:nvPr/>
        </p:nvCxnSpPr>
        <p:spPr>
          <a:xfrm flipH="1" flipV="1">
            <a:off x="4327888" y="3481627"/>
            <a:ext cx="207037" cy="264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59" idx="2"/>
            <a:endCxn id="65" idx="6"/>
          </p:cNvCxnSpPr>
          <p:nvPr/>
        </p:nvCxnSpPr>
        <p:spPr>
          <a:xfrm flipH="1" flipV="1">
            <a:off x="4255665" y="3858672"/>
            <a:ext cx="224603" cy="1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59" idx="3"/>
            <a:endCxn id="28" idx="6"/>
          </p:cNvCxnSpPr>
          <p:nvPr/>
        </p:nvCxnSpPr>
        <p:spPr>
          <a:xfrm flipH="1">
            <a:off x="4138033" y="4009027"/>
            <a:ext cx="396892" cy="574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41" idx="1"/>
            <a:endCxn id="59" idx="5"/>
          </p:cNvCxnSpPr>
          <p:nvPr/>
        </p:nvCxnSpPr>
        <p:spPr>
          <a:xfrm flipH="1" flipV="1">
            <a:off x="4798835" y="4009027"/>
            <a:ext cx="189432" cy="21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37" idx="7"/>
          </p:cNvCxnSpPr>
          <p:nvPr/>
        </p:nvCxnSpPr>
        <p:spPr>
          <a:xfrm flipH="1">
            <a:off x="4579899" y="4383793"/>
            <a:ext cx="349019" cy="586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urved Connector 172"/>
          <p:cNvCxnSpPr>
            <a:stCxn id="41" idx="0"/>
            <a:endCxn id="7" idx="5"/>
          </p:cNvCxnSpPr>
          <p:nvPr/>
        </p:nvCxnSpPr>
        <p:spPr>
          <a:xfrm rot="16200000" flipV="1">
            <a:off x="3514154" y="2560057"/>
            <a:ext cx="1385747" cy="1826391"/>
          </a:xfrm>
          <a:prstGeom prst="curvedConnector3">
            <a:avLst>
              <a:gd name="adj1" fmla="val 77606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38" idx="1"/>
            <a:endCxn id="32" idx="5"/>
          </p:cNvCxnSpPr>
          <p:nvPr/>
        </p:nvCxnSpPr>
        <p:spPr>
          <a:xfrm flipH="1" flipV="1">
            <a:off x="4206675" y="2030794"/>
            <a:ext cx="781368" cy="471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38" idx="2"/>
            <a:endCxn id="35" idx="6"/>
          </p:cNvCxnSpPr>
          <p:nvPr/>
        </p:nvCxnSpPr>
        <p:spPr>
          <a:xfrm flipH="1">
            <a:off x="4225212" y="2633446"/>
            <a:ext cx="708174" cy="171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38" idx="1"/>
            <a:endCxn id="30" idx="4"/>
          </p:cNvCxnSpPr>
          <p:nvPr/>
        </p:nvCxnSpPr>
        <p:spPr>
          <a:xfrm flipH="1" flipV="1">
            <a:off x="4746774" y="2037238"/>
            <a:ext cx="241269" cy="46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38" idx="1"/>
            <a:endCxn id="7" idx="6"/>
          </p:cNvCxnSpPr>
          <p:nvPr/>
        </p:nvCxnSpPr>
        <p:spPr>
          <a:xfrm flipH="1">
            <a:off x="3348488" y="2502050"/>
            <a:ext cx="1639555" cy="146934"/>
          </a:xfrm>
          <a:prstGeom prst="straightConnector1">
            <a:avLst/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41" idx="5"/>
          </p:cNvCxnSpPr>
          <p:nvPr/>
        </p:nvCxnSpPr>
        <p:spPr>
          <a:xfrm flipH="1" flipV="1">
            <a:off x="5252177" y="4483343"/>
            <a:ext cx="408820" cy="144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53" idx="3"/>
            <a:endCxn id="58" idx="7"/>
          </p:cNvCxnSpPr>
          <p:nvPr/>
        </p:nvCxnSpPr>
        <p:spPr>
          <a:xfrm flipH="1">
            <a:off x="5392901" y="4757414"/>
            <a:ext cx="347912" cy="15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53" idx="4"/>
            <a:endCxn id="67" idx="0"/>
          </p:cNvCxnSpPr>
          <p:nvPr/>
        </p:nvCxnSpPr>
        <p:spPr>
          <a:xfrm flipH="1">
            <a:off x="5697040" y="4811840"/>
            <a:ext cx="175728" cy="45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53" idx="0"/>
            <a:endCxn id="66" idx="4"/>
          </p:cNvCxnSpPr>
          <p:nvPr/>
        </p:nvCxnSpPr>
        <p:spPr>
          <a:xfrm flipH="1" flipV="1">
            <a:off x="5684670" y="4181997"/>
            <a:ext cx="188098" cy="25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54" idx="1"/>
            <a:endCxn id="27" idx="5"/>
          </p:cNvCxnSpPr>
          <p:nvPr/>
        </p:nvCxnSpPr>
        <p:spPr>
          <a:xfrm flipH="1" flipV="1">
            <a:off x="6012117" y="2882242"/>
            <a:ext cx="138149" cy="294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54" idx="2"/>
            <a:endCxn id="57" idx="6"/>
          </p:cNvCxnSpPr>
          <p:nvPr/>
        </p:nvCxnSpPr>
        <p:spPr>
          <a:xfrm flipH="1" flipV="1">
            <a:off x="5568700" y="3156876"/>
            <a:ext cx="526909" cy="151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56" idx="1"/>
            <a:endCxn id="42" idx="5"/>
          </p:cNvCxnSpPr>
          <p:nvPr/>
        </p:nvCxnSpPr>
        <p:spPr>
          <a:xfrm flipH="1" flipV="1">
            <a:off x="5731311" y="2039531"/>
            <a:ext cx="392417" cy="12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56" idx="2"/>
            <a:endCxn id="38" idx="6"/>
          </p:cNvCxnSpPr>
          <p:nvPr/>
        </p:nvCxnSpPr>
        <p:spPr>
          <a:xfrm flipH="1">
            <a:off x="5306610" y="2295128"/>
            <a:ext cx="762461" cy="338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44" idx="1"/>
          </p:cNvCxnSpPr>
          <p:nvPr/>
        </p:nvCxnSpPr>
        <p:spPr>
          <a:xfrm flipH="1" flipV="1">
            <a:off x="6451808" y="2317727"/>
            <a:ext cx="535558" cy="199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44" idx="0"/>
            <a:endCxn id="71" idx="5"/>
          </p:cNvCxnSpPr>
          <p:nvPr/>
        </p:nvCxnSpPr>
        <p:spPr>
          <a:xfrm flipH="1" flipV="1">
            <a:off x="6922839" y="2082055"/>
            <a:ext cx="196482" cy="381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44" idx="3"/>
            <a:endCxn id="54" idx="0"/>
          </p:cNvCxnSpPr>
          <p:nvPr/>
        </p:nvCxnSpPr>
        <p:spPr>
          <a:xfrm flipH="1">
            <a:off x="6282221" y="2780379"/>
            <a:ext cx="705145" cy="34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74" idx="7"/>
          </p:cNvCxnSpPr>
          <p:nvPr/>
        </p:nvCxnSpPr>
        <p:spPr>
          <a:xfrm flipH="1">
            <a:off x="6953360" y="2878150"/>
            <a:ext cx="146222" cy="351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urved Connector 184"/>
          <p:cNvCxnSpPr>
            <a:stCxn id="44" idx="2"/>
            <a:endCxn id="41" idx="7"/>
          </p:cNvCxnSpPr>
          <p:nvPr/>
        </p:nvCxnSpPr>
        <p:spPr>
          <a:xfrm rot="10800000" flipV="1">
            <a:off x="5252177" y="2648984"/>
            <a:ext cx="1680532" cy="1571568"/>
          </a:xfrm>
          <a:prstGeom prst="curvedConnector2">
            <a:avLst/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45" idx="1"/>
            <a:endCxn id="68" idx="5"/>
          </p:cNvCxnSpPr>
          <p:nvPr/>
        </p:nvCxnSpPr>
        <p:spPr>
          <a:xfrm flipH="1" flipV="1">
            <a:off x="6508595" y="4093247"/>
            <a:ext cx="478995" cy="142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45" idx="2"/>
            <a:endCxn id="53" idx="6"/>
          </p:cNvCxnSpPr>
          <p:nvPr/>
        </p:nvCxnSpPr>
        <p:spPr>
          <a:xfrm flipH="1">
            <a:off x="6059380" y="4367486"/>
            <a:ext cx="873553" cy="258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2" name="Straight Arrow Connector 20511"/>
          <p:cNvCxnSpPr>
            <a:endCxn id="69" idx="7"/>
          </p:cNvCxnSpPr>
          <p:nvPr/>
        </p:nvCxnSpPr>
        <p:spPr>
          <a:xfrm flipH="1">
            <a:off x="6544787" y="4518114"/>
            <a:ext cx="432709" cy="320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4" name="Straight Arrow Connector 20513"/>
          <p:cNvCxnSpPr>
            <a:stCxn id="45" idx="4"/>
            <a:endCxn id="70" idx="7"/>
          </p:cNvCxnSpPr>
          <p:nvPr/>
        </p:nvCxnSpPr>
        <p:spPr>
          <a:xfrm flipH="1">
            <a:off x="6836257" y="4553307"/>
            <a:ext cx="283288" cy="774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6" name="Straight Arrow Connector 20515"/>
          <p:cNvCxnSpPr>
            <a:stCxn id="45" idx="2"/>
            <a:endCxn id="41" idx="6"/>
          </p:cNvCxnSpPr>
          <p:nvPr/>
        </p:nvCxnSpPr>
        <p:spPr>
          <a:xfrm flipH="1" flipV="1">
            <a:off x="5306834" y="4351948"/>
            <a:ext cx="1626099" cy="155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8" name="Straight Arrow Connector 20517"/>
          <p:cNvCxnSpPr>
            <a:stCxn id="76" idx="1"/>
            <a:endCxn id="72" idx="4"/>
          </p:cNvCxnSpPr>
          <p:nvPr/>
        </p:nvCxnSpPr>
        <p:spPr>
          <a:xfrm flipH="1" flipV="1">
            <a:off x="7579956" y="2051511"/>
            <a:ext cx="220022" cy="279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0" name="Straight Arrow Connector 20519"/>
          <p:cNvCxnSpPr>
            <a:stCxn id="76" idx="2"/>
            <a:endCxn id="44" idx="6"/>
          </p:cNvCxnSpPr>
          <p:nvPr/>
        </p:nvCxnSpPr>
        <p:spPr>
          <a:xfrm flipH="1">
            <a:off x="7305933" y="2462160"/>
            <a:ext cx="439388" cy="186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3" name="Straight Arrow Connector 20522"/>
          <p:cNvCxnSpPr>
            <a:stCxn id="76" idx="3"/>
            <a:endCxn id="75" idx="0"/>
          </p:cNvCxnSpPr>
          <p:nvPr/>
        </p:nvCxnSpPr>
        <p:spPr>
          <a:xfrm flipH="1">
            <a:off x="7629070" y="2593555"/>
            <a:ext cx="170908" cy="368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5" name="Straight Arrow Connector 20524"/>
          <p:cNvCxnSpPr>
            <a:stCxn id="55" idx="1"/>
            <a:endCxn id="77" idx="5"/>
          </p:cNvCxnSpPr>
          <p:nvPr/>
        </p:nvCxnSpPr>
        <p:spPr>
          <a:xfrm flipH="1" flipV="1">
            <a:off x="7867756" y="3962837"/>
            <a:ext cx="86090" cy="27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8" name="Straight Arrow Connector 20527"/>
          <p:cNvCxnSpPr>
            <a:stCxn id="55" idx="2"/>
            <a:endCxn id="45" idx="6"/>
          </p:cNvCxnSpPr>
          <p:nvPr/>
        </p:nvCxnSpPr>
        <p:spPr>
          <a:xfrm flipH="1" flipV="1">
            <a:off x="7306157" y="4367486"/>
            <a:ext cx="593032" cy="4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0" name="Straight Arrow Connector 20529"/>
          <p:cNvCxnSpPr>
            <a:stCxn id="55" idx="3"/>
            <a:endCxn id="31" idx="7"/>
          </p:cNvCxnSpPr>
          <p:nvPr/>
        </p:nvCxnSpPr>
        <p:spPr>
          <a:xfrm flipH="1">
            <a:off x="7593137" y="4503426"/>
            <a:ext cx="360709" cy="210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2" name="Straight Arrow Connector 20531"/>
          <p:cNvCxnSpPr>
            <a:endCxn id="78" idx="0"/>
          </p:cNvCxnSpPr>
          <p:nvPr/>
        </p:nvCxnSpPr>
        <p:spPr>
          <a:xfrm flipH="1">
            <a:off x="7936157" y="4573022"/>
            <a:ext cx="146877" cy="451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4" name="Straight Arrow Connector 20533"/>
          <p:cNvCxnSpPr>
            <a:stCxn id="49" idx="1"/>
            <a:endCxn id="80" idx="5"/>
          </p:cNvCxnSpPr>
          <p:nvPr/>
        </p:nvCxnSpPr>
        <p:spPr>
          <a:xfrm flipH="1" flipV="1">
            <a:off x="8670623" y="3852999"/>
            <a:ext cx="308195" cy="387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6" name="Straight Arrow Connector 20535"/>
          <p:cNvCxnSpPr>
            <a:stCxn id="49" idx="2"/>
            <a:endCxn id="55" idx="6"/>
          </p:cNvCxnSpPr>
          <p:nvPr/>
        </p:nvCxnSpPr>
        <p:spPr>
          <a:xfrm flipH="1">
            <a:off x="8272413" y="4372031"/>
            <a:ext cx="651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8" name="Straight Arrow Connector 20537"/>
          <p:cNvCxnSpPr>
            <a:stCxn id="49" idx="3"/>
            <a:endCxn id="88" idx="7"/>
          </p:cNvCxnSpPr>
          <p:nvPr/>
        </p:nvCxnSpPr>
        <p:spPr>
          <a:xfrm flipH="1">
            <a:off x="8754924" y="4503426"/>
            <a:ext cx="223894" cy="321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0" name="Curved Connector 20539"/>
          <p:cNvCxnSpPr>
            <a:stCxn id="49" idx="1"/>
            <a:endCxn id="45" idx="7"/>
          </p:cNvCxnSpPr>
          <p:nvPr/>
        </p:nvCxnSpPr>
        <p:spPr>
          <a:xfrm rot="16200000" flipV="1">
            <a:off x="8112887" y="3374704"/>
            <a:ext cx="4545" cy="1727318"/>
          </a:xfrm>
          <a:prstGeom prst="curvedConnector3">
            <a:avLst>
              <a:gd name="adj1" fmla="val 3042442"/>
            </a:avLst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3" name="Straight Arrow Connector 20542"/>
          <p:cNvCxnSpPr>
            <a:stCxn id="93" idx="1"/>
            <a:endCxn id="90" idx="5"/>
          </p:cNvCxnSpPr>
          <p:nvPr/>
        </p:nvCxnSpPr>
        <p:spPr>
          <a:xfrm flipH="1" flipV="1">
            <a:off x="9347220" y="3751985"/>
            <a:ext cx="416509" cy="385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5" name="Straight Arrow Connector 20544"/>
          <p:cNvCxnSpPr>
            <a:stCxn id="93" idx="2"/>
            <a:endCxn id="49" idx="6"/>
          </p:cNvCxnSpPr>
          <p:nvPr/>
        </p:nvCxnSpPr>
        <p:spPr>
          <a:xfrm flipH="1">
            <a:off x="9297385" y="4268897"/>
            <a:ext cx="411687" cy="10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9" name="Straight Arrow Connector 20548"/>
          <p:cNvCxnSpPr>
            <a:endCxn id="89" idx="7"/>
          </p:cNvCxnSpPr>
          <p:nvPr/>
        </p:nvCxnSpPr>
        <p:spPr>
          <a:xfrm flipH="1">
            <a:off x="9499326" y="4426580"/>
            <a:ext cx="263799" cy="357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1" name="Straight Arrow Connector 20550"/>
          <p:cNvCxnSpPr>
            <a:endCxn id="94" idx="0"/>
          </p:cNvCxnSpPr>
          <p:nvPr/>
        </p:nvCxnSpPr>
        <p:spPr>
          <a:xfrm flipH="1">
            <a:off x="9847727" y="4451710"/>
            <a:ext cx="47957" cy="635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3" name="Straight Arrow Connector 20552"/>
          <p:cNvCxnSpPr>
            <a:stCxn id="48" idx="2"/>
            <a:endCxn id="76" idx="6"/>
          </p:cNvCxnSpPr>
          <p:nvPr/>
        </p:nvCxnSpPr>
        <p:spPr>
          <a:xfrm flipH="1" flipV="1">
            <a:off x="8118545" y="2462160"/>
            <a:ext cx="805392" cy="191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5" name="Straight Arrow Connector 20554"/>
          <p:cNvCxnSpPr>
            <a:stCxn id="48" idx="1"/>
            <a:endCxn id="73" idx="5"/>
          </p:cNvCxnSpPr>
          <p:nvPr/>
        </p:nvCxnSpPr>
        <p:spPr>
          <a:xfrm flipH="1" flipV="1">
            <a:off x="8637805" y="2253193"/>
            <a:ext cx="340789" cy="268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7" name="Straight Arrow Connector 20556"/>
          <p:cNvCxnSpPr>
            <a:stCxn id="48" idx="3"/>
            <a:endCxn id="79" idx="7"/>
          </p:cNvCxnSpPr>
          <p:nvPr/>
        </p:nvCxnSpPr>
        <p:spPr>
          <a:xfrm flipH="1">
            <a:off x="8471967" y="2784924"/>
            <a:ext cx="506627" cy="226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9" name="Curved Connector 20558"/>
          <p:cNvCxnSpPr>
            <a:stCxn id="48" idx="3"/>
            <a:endCxn id="45" idx="0"/>
          </p:cNvCxnSpPr>
          <p:nvPr/>
        </p:nvCxnSpPr>
        <p:spPr>
          <a:xfrm rot="5400000">
            <a:off x="7350700" y="2553770"/>
            <a:ext cx="1396740" cy="1859049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6" name="Straight Arrow Connector 20565"/>
          <p:cNvCxnSpPr>
            <a:stCxn id="81" idx="1"/>
            <a:endCxn id="92" idx="5"/>
          </p:cNvCxnSpPr>
          <p:nvPr/>
        </p:nvCxnSpPr>
        <p:spPr>
          <a:xfrm flipH="1" flipV="1">
            <a:off x="9362073" y="1796989"/>
            <a:ext cx="302737" cy="162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8" name="Straight Arrow Connector 20567"/>
          <p:cNvCxnSpPr>
            <a:stCxn id="81" idx="2"/>
            <a:endCxn id="48" idx="7"/>
          </p:cNvCxnSpPr>
          <p:nvPr/>
        </p:nvCxnSpPr>
        <p:spPr>
          <a:xfrm flipH="1">
            <a:off x="9242504" y="2090517"/>
            <a:ext cx="367649" cy="43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0" name="Straight Arrow Connector 20569"/>
          <p:cNvCxnSpPr>
            <a:endCxn id="91" idx="0"/>
          </p:cNvCxnSpPr>
          <p:nvPr/>
        </p:nvCxnSpPr>
        <p:spPr>
          <a:xfrm flipH="1">
            <a:off x="9645791" y="2317727"/>
            <a:ext cx="117334" cy="43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2" name="Straight Arrow Connector 20571"/>
          <p:cNvCxnSpPr>
            <a:endCxn id="98" idx="4"/>
          </p:cNvCxnSpPr>
          <p:nvPr/>
        </p:nvCxnSpPr>
        <p:spPr>
          <a:xfrm flipH="1" flipV="1">
            <a:off x="10725477" y="3510030"/>
            <a:ext cx="366924" cy="649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4" name="Straight Arrow Connector 20573"/>
          <p:cNvCxnSpPr>
            <a:stCxn id="51" idx="1"/>
            <a:endCxn id="95" idx="5"/>
          </p:cNvCxnSpPr>
          <p:nvPr/>
        </p:nvCxnSpPr>
        <p:spPr>
          <a:xfrm flipH="1" flipV="1">
            <a:off x="10446819" y="3667448"/>
            <a:ext cx="528494" cy="553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6" name="Straight Arrow Connector 20575"/>
          <p:cNvCxnSpPr>
            <a:stCxn id="51" idx="2"/>
            <a:endCxn id="93" idx="6"/>
          </p:cNvCxnSpPr>
          <p:nvPr/>
        </p:nvCxnSpPr>
        <p:spPr>
          <a:xfrm flipH="1" flipV="1">
            <a:off x="10082296" y="4268897"/>
            <a:ext cx="838360" cy="8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9" name="Straight Arrow Connector 20578"/>
          <p:cNvCxnSpPr>
            <a:stCxn id="51" idx="3"/>
            <a:endCxn id="87" idx="7"/>
          </p:cNvCxnSpPr>
          <p:nvPr/>
        </p:nvCxnSpPr>
        <p:spPr>
          <a:xfrm flipH="1">
            <a:off x="10611602" y="4483343"/>
            <a:ext cx="363711" cy="300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3" name="Curved Connector 20582"/>
          <p:cNvCxnSpPr>
            <a:stCxn id="51" idx="2"/>
            <a:endCxn id="48" idx="5"/>
          </p:cNvCxnSpPr>
          <p:nvPr/>
        </p:nvCxnSpPr>
        <p:spPr>
          <a:xfrm rot="10800000">
            <a:off x="9242504" y="2784924"/>
            <a:ext cx="1678152" cy="1567024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6" name="Straight Arrow Connector 20585"/>
          <p:cNvCxnSpPr>
            <a:stCxn id="50" idx="2"/>
            <a:endCxn id="48" idx="6"/>
          </p:cNvCxnSpPr>
          <p:nvPr/>
        </p:nvCxnSpPr>
        <p:spPr>
          <a:xfrm flipH="1">
            <a:off x="9297161" y="2633446"/>
            <a:ext cx="1623271" cy="200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9" name="Straight Arrow Connector 20588"/>
          <p:cNvCxnSpPr>
            <a:endCxn id="97" idx="5"/>
          </p:cNvCxnSpPr>
          <p:nvPr/>
        </p:nvCxnSpPr>
        <p:spPr>
          <a:xfrm flipH="1" flipV="1">
            <a:off x="10545093" y="1881550"/>
            <a:ext cx="411201" cy="607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1" name="Straight Arrow Connector 20590"/>
          <p:cNvCxnSpPr>
            <a:endCxn id="81" idx="5"/>
          </p:cNvCxnSpPr>
          <p:nvPr/>
        </p:nvCxnSpPr>
        <p:spPr>
          <a:xfrm flipH="1" flipV="1">
            <a:off x="9928720" y="2221912"/>
            <a:ext cx="991712" cy="276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3" name="Straight Arrow Connector 20592"/>
          <p:cNvCxnSpPr>
            <a:stCxn id="50" idx="3"/>
            <a:endCxn id="96" idx="6"/>
          </p:cNvCxnSpPr>
          <p:nvPr/>
        </p:nvCxnSpPr>
        <p:spPr>
          <a:xfrm flipH="1">
            <a:off x="10538865" y="2764841"/>
            <a:ext cx="436224" cy="187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6" name="Straight Arrow Connector 20595"/>
          <p:cNvCxnSpPr>
            <a:stCxn id="83" idx="1"/>
            <a:endCxn id="84" idx="5"/>
          </p:cNvCxnSpPr>
          <p:nvPr/>
        </p:nvCxnSpPr>
        <p:spPr>
          <a:xfrm flipH="1" flipV="1">
            <a:off x="11410967" y="3586371"/>
            <a:ext cx="190108" cy="223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9" name="Straight Arrow Connector 20598"/>
          <p:cNvCxnSpPr>
            <a:stCxn id="83" idx="3"/>
            <a:endCxn id="51" idx="7"/>
          </p:cNvCxnSpPr>
          <p:nvPr/>
        </p:nvCxnSpPr>
        <p:spPr>
          <a:xfrm flipH="1">
            <a:off x="11239223" y="4072533"/>
            <a:ext cx="361852" cy="14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1" name="Straight Arrow Connector 20600"/>
          <p:cNvCxnSpPr>
            <a:stCxn id="83" idx="4"/>
            <a:endCxn id="86" idx="0"/>
          </p:cNvCxnSpPr>
          <p:nvPr/>
        </p:nvCxnSpPr>
        <p:spPr>
          <a:xfrm flipH="1">
            <a:off x="11484792" y="4126959"/>
            <a:ext cx="248238" cy="630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3" name="Straight Arrow Connector 20602"/>
          <p:cNvCxnSpPr>
            <a:stCxn id="82" idx="1"/>
            <a:endCxn id="85" idx="5"/>
          </p:cNvCxnSpPr>
          <p:nvPr/>
        </p:nvCxnSpPr>
        <p:spPr>
          <a:xfrm flipH="1" flipV="1">
            <a:off x="11348078" y="1765973"/>
            <a:ext cx="181897" cy="306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5" name="Straight Arrow Connector 20604"/>
          <p:cNvCxnSpPr>
            <a:stCxn id="82" idx="3"/>
            <a:endCxn id="50" idx="7"/>
          </p:cNvCxnSpPr>
          <p:nvPr/>
        </p:nvCxnSpPr>
        <p:spPr>
          <a:xfrm flipH="1">
            <a:off x="11238999" y="2335327"/>
            <a:ext cx="290976" cy="166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74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20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20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20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20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20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20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20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20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2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20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20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20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20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20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20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20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20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20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20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20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20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20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20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20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20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20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20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20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20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20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20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2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20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20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20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500"/>
                                        <p:tgtEl>
                                          <p:spTgt spid="20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2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500"/>
                                        <p:tgtEl>
                                          <p:spTgt spid="2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2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41" grpId="0" animBg="1"/>
      <p:bldP spid="42" grpId="0" animBg="1"/>
      <p:bldP spid="44" grpId="0" animBg="1"/>
      <p:bldP spid="45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63134" y="1267561"/>
            <a:ext cx="3860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UTXO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08" y="1829197"/>
            <a:ext cx="5080000" cy="3987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60365" y="1290531"/>
            <a:ext cx="3860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XDAG UTXO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92" y="1821846"/>
            <a:ext cx="5590676" cy="399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95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221271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13925" y="1518288"/>
            <a:ext cx="7892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Blockchain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0022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41917" y="832666"/>
            <a:ext cx="7892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XDAG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17" y="959379"/>
            <a:ext cx="9995518" cy="573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80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2074" y="1129426"/>
            <a:ext cx="9144000" cy="438117"/>
          </a:xfrm>
        </p:spPr>
        <p:txBody>
          <a:bodyPr/>
          <a:lstStyle/>
          <a:p>
            <a:r>
              <a:rPr lang="en-US" dirty="0"/>
              <a:t>PoW: The Spirit of Blockchain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76" y="1774112"/>
            <a:ext cx="104394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2693437" cy="48641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Simple Transaction case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A1 A2 address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M0 main block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Tx1 transaction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W witness block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/>
          </a:p>
        </p:txBody>
      </p:sp>
      <p:pic>
        <p:nvPicPr>
          <p:cNvPr id="3584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0" y="1300163"/>
            <a:ext cx="6578600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3169298" cy="48641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3200" dirty="0"/>
              <a:t>Double spend 1</a:t>
            </a:r>
            <a:endParaRPr lang="en-US" dirty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800" dirty="0"/>
              <a:t>double spend case on same node</a:t>
            </a:r>
            <a:endParaRPr lang="en-US" dirty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800" dirty="0"/>
              <a:t>A1, A2 are wallet block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800" dirty="0"/>
              <a:t>Tx1, Tx2 are </a:t>
            </a:r>
            <a:r>
              <a:rPr lang="en-US" sz="1800" dirty="0" err="1"/>
              <a:t>Txs</a:t>
            </a:r>
            <a:r>
              <a:rPr lang="en-US" sz="1800" dirty="0"/>
              <a:t> from A1 to A2.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sz="1800" dirty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800" dirty="0"/>
              <a:t>Detected by ref orders directly.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/>
          </a:p>
        </p:txBody>
      </p:sp>
      <p:pic>
        <p:nvPicPr>
          <p:cNvPr id="3686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923" y="1234849"/>
            <a:ext cx="6946900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973540"/>
            <a:ext cx="7231224" cy="56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3103984" cy="4864100"/>
          </a:xfrm>
        </p:spPr>
        <p:txBody>
          <a:bodyPr rtlCol="0">
            <a:normAutofit/>
          </a:bodyPr>
          <a:lstStyle/>
          <a:p>
            <a:pPr lvl="0" algn="l" eaLnBrk="1" fontAlgn="auto" hangingPunct="1">
              <a:spcAft>
                <a:spcPts val="0"/>
              </a:spcAft>
              <a:defRPr/>
            </a:pPr>
            <a:r>
              <a:rPr lang="en-US" sz="3200" dirty="0">
                <a:solidFill>
                  <a:prstClr val="black"/>
                </a:solidFill>
              </a:rPr>
              <a:t>Double spend 1</a:t>
            </a:r>
            <a:endParaRPr lang="en-US" dirty="0">
              <a:solidFill>
                <a:prstClr val="black"/>
              </a:solidFill>
            </a:endParaRPr>
          </a:p>
          <a:p>
            <a:pPr marL="342900" lvl="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double spend case on different nodes</a:t>
            </a:r>
            <a:endParaRPr lang="en-US" dirty="0">
              <a:solidFill>
                <a:prstClr val="black"/>
              </a:solidFill>
            </a:endParaRPr>
          </a:p>
          <a:p>
            <a:pPr marL="342900" lvl="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A1, A2 are wallet block</a:t>
            </a:r>
          </a:p>
          <a:p>
            <a:pPr marL="342900" lvl="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Tx1, Tx2 are </a:t>
            </a:r>
            <a:r>
              <a:rPr lang="en-US" sz="1800" dirty="0" err="1">
                <a:solidFill>
                  <a:prstClr val="black"/>
                </a:solidFill>
              </a:rPr>
              <a:t>Txs</a:t>
            </a:r>
            <a:r>
              <a:rPr lang="en-US" sz="1800" dirty="0">
                <a:solidFill>
                  <a:prstClr val="black"/>
                </a:solidFill>
              </a:rPr>
              <a:t> from A1 to A2.</a:t>
            </a:r>
          </a:p>
          <a:p>
            <a:pPr marL="342900" lvl="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sz="1800" dirty="0">
              <a:solidFill>
                <a:prstClr val="black"/>
              </a:solidFill>
            </a:endParaRPr>
          </a:p>
          <a:p>
            <a:pPr marL="342900" lvl="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Detected by ref orders and block difficulties.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26" y="1194317"/>
            <a:ext cx="7518238" cy="471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27584" y="1194317"/>
            <a:ext cx="3325874" cy="4828657"/>
          </a:xfrm>
        </p:spPr>
        <p:txBody>
          <a:bodyPr rtlCol="0">
            <a:normAutofit/>
          </a:bodyPr>
          <a:lstStyle/>
          <a:p>
            <a:pPr lvl="0" algn="l" eaLnBrk="1" fontAlgn="auto" hangingPunct="1">
              <a:spcAft>
                <a:spcPts val="0"/>
              </a:spcAft>
              <a:defRPr/>
            </a:pPr>
            <a:r>
              <a:rPr lang="en-US" sz="3200" dirty="0">
                <a:solidFill>
                  <a:prstClr val="black"/>
                </a:solidFill>
              </a:rPr>
              <a:t>High TPS</a:t>
            </a:r>
          </a:p>
          <a:p>
            <a:pPr marL="342900" lvl="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each node process its transactions and construct self sub-DAG. Then merge them together through mined main blocks.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3600" b="1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/>
              <a:t>Community Driven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3600" b="1" dirty="0"/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No ICO, No Pre-mining, No investment, No capitals</a:t>
            </a:r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Community members are from different social channels</a:t>
            </a:r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Current developers are from different countries who never met each other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768850"/>
          </a:xfrm>
        </p:spPr>
        <p:txBody>
          <a:bodyPr/>
          <a:lstStyle/>
          <a:p>
            <a:pPr eaLnBrk="1" hangingPunct="1"/>
            <a:r>
              <a:rPr lang="en-US" altLang="en-US" sz="3200" b="1" dirty="0"/>
              <a:t>State-of-The-Art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sz="2800" dirty="0"/>
              <a:t>Bitcoin</a:t>
            </a:r>
          </a:p>
          <a:p>
            <a:pPr eaLnBrk="1" hangingPunct="1"/>
            <a:r>
              <a:rPr lang="en-US" altLang="en-US" sz="2800" dirty="0" err="1"/>
              <a:t>Ethereum</a:t>
            </a:r>
            <a:endParaRPr lang="en-US" altLang="en-US" sz="2800" dirty="0"/>
          </a:p>
          <a:p>
            <a:pPr eaLnBrk="1" hangingPunct="1"/>
            <a:r>
              <a:rPr lang="en-US" altLang="en-US" sz="2800" dirty="0"/>
              <a:t>EOS</a:t>
            </a:r>
          </a:p>
          <a:p>
            <a:pPr eaLnBrk="1" hangingPunct="1"/>
            <a:endParaRPr lang="en-US" altLang="en-US" sz="2800" b="1" dirty="0"/>
          </a:p>
          <a:p>
            <a:pPr eaLnBrk="1" hangingPunct="1"/>
            <a:r>
              <a:rPr lang="en-US" sz="2800" dirty="0"/>
              <a:t>Blockchain tech is facing problems</a:t>
            </a:r>
            <a:endParaRPr lang="en-US" altLang="en-US" sz="2800" b="1" dirty="0"/>
          </a:p>
          <a:p>
            <a:pPr eaLnBrk="1" hangingPunct="1"/>
            <a:r>
              <a:rPr lang="en-US" altLang="en-US" sz="8000" b="1" dirty="0"/>
              <a:t>???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/>
              <a:t>Current State</a:t>
            </a:r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Main net started since Jan 5</a:t>
            </a:r>
            <a:r>
              <a:rPr lang="en-US" baseline="30000" dirty="0"/>
              <a:t>th</a:t>
            </a:r>
            <a:r>
              <a:rPr lang="en-US" dirty="0"/>
              <a:t> 2018</a:t>
            </a:r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Current release 0.3.0</a:t>
            </a:r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GUI wallet for Windows, Mac and Linux is Ready</a:t>
            </a:r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Android Wallet is Ready</a:t>
            </a:r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iOS Wallet is Ready</a:t>
            </a:r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RPC in Ready</a:t>
            </a:r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10 exchanges listed XDAG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190625"/>
            <a:ext cx="9144000" cy="555783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3200" b="1" dirty="0"/>
              <a:t>Next step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3200" b="1" dirty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b="1" dirty="0"/>
              <a:t>Smart Contract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b="1" dirty="0"/>
              <a:t>Anonymous Trading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b="1" dirty="0"/>
              <a:t>Hash algorithm adjustment 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frozen@xdag.io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8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/>
          <a:lstStyle/>
          <a:p>
            <a:pPr eaLnBrk="1" hangingPunct="1"/>
            <a:r>
              <a:rPr lang="en-US" altLang="en-US" sz="3200" b="1"/>
              <a:t>How to Join &amp; Help Community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Everyone related to XDAG is part of community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50179" name="Rectangle 2"/>
          <p:cNvSpPr>
            <a:spLocks noChangeAspect="1"/>
          </p:cNvSpPr>
          <p:nvPr/>
        </p:nvSpPr>
        <p:spPr bwMode="auto">
          <a:xfrm>
            <a:off x="4324350" y="3179763"/>
            <a:ext cx="3668713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Spread XDAG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Discuss proposal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Report issues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Translation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Contribute code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2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/>
          <a:lstStyle/>
          <a:p>
            <a:pPr eaLnBrk="1" hangingPunct="1"/>
            <a:r>
              <a:rPr lang="en-US" altLang="en-US" sz="6000" b="1" dirty="0"/>
              <a:t>Thank you!</a:t>
            </a:r>
          </a:p>
          <a:p>
            <a:pPr algn="l" eaLnBrk="1" hangingPunct="1"/>
            <a:endParaRPr lang="en-US" altLang="en-US" dirty="0"/>
          </a:p>
          <a:p>
            <a:pPr eaLnBrk="1" hangingPunct="1"/>
            <a:r>
              <a:rPr lang="en-US" altLang="en-US" sz="3200" b="1" dirty="0"/>
              <a:t>Thanks to all developers!</a:t>
            </a:r>
          </a:p>
          <a:p>
            <a:pPr eaLnBrk="1" hangingPunct="1"/>
            <a:r>
              <a:rPr lang="en-US" altLang="en-US" dirty="0" err="1"/>
              <a:t>Evgeniy</a:t>
            </a:r>
            <a:r>
              <a:rPr lang="en-US" altLang="en-US" dirty="0"/>
              <a:t>, Frozen, </a:t>
            </a:r>
            <a:r>
              <a:rPr lang="en-US" altLang="en-US" dirty="0" err="1"/>
              <a:t>sgaragagghu</a:t>
            </a:r>
            <a:r>
              <a:rPr lang="en-US" altLang="en-US" dirty="0"/>
              <a:t>, </a:t>
            </a:r>
            <a:r>
              <a:rPr lang="en-US" altLang="en-US" dirty="0" err="1"/>
              <a:t>AnythingTechPro</a:t>
            </a:r>
            <a:endParaRPr lang="en-US" altLang="en-US" dirty="0"/>
          </a:p>
          <a:p>
            <a:pPr eaLnBrk="1" hangingPunct="1"/>
            <a:r>
              <a:rPr lang="en-US" altLang="en-US" dirty="0"/>
              <a:t>Bill, Solar, </a:t>
            </a:r>
            <a:r>
              <a:rPr lang="en-US" altLang="en-US" dirty="0" err="1"/>
              <a:t>ssyijiu</a:t>
            </a:r>
            <a:r>
              <a:rPr lang="en-US" altLang="en-US" dirty="0"/>
              <a:t>, </a:t>
            </a:r>
            <a:r>
              <a:rPr lang="en-US" altLang="en-US" dirty="0" err="1"/>
              <a:t>trueserve</a:t>
            </a:r>
            <a:r>
              <a:rPr lang="en-US" altLang="en-US" dirty="0"/>
              <a:t>, </a:t>
            </a:r>
            <a:r>
              <a:rPr lang="en-US" altLang="en-US" dirty="0" err="1"/>
              <a:t>Toneyisnow</a:t>
            </a:r>
            <a:r>
              <a:rPr lang="en-US" altLang="en-US" dirty="0"/>
              <a:t>, </a:t>
            </a:r>
            <a:r>
              <a:rPr lang="en-US" altLang="en-US" dirty="0" err="1"/>
              <a:t>czslience</a:t>
            </a:r>
            <a:r>
              <a:rPr lang="en-US" altLang="en-US" dirty="0"/>
              <a:t>, kbs1</a:t>
            </a:r>
          </a:p>
          <a:p>
            <a:pPr eaLnBrk="1" hangingPunct="1"/>
            <a:r>
              <a:rPr lang="en-US" altLang="en-US" dirty="0" err="1"/>
              <a:t>rubencm</a:t>
            </a:r>
            <a:r>
              <a:rPr lang="en-US" altLang="en-US" dirty="0"/>
              <a:t>, Jimmy, </a:t>
            </a:r>
            <a:r>
              <a:rPr lang="en-US" altLang="en-US" dirty="0" err="1"/>
              <a:t>mathsw</a:t>
            </a:r>
            <a:r>
              <a:rPr lang="en-US" altLang="en-US" dirty="0"/>
              <a:t>, Wendy</a:t>
            </a:r>
          </a:p>
          <a:p>
            <a:pPr eaLnBrk="1" hangingPunct="1"/>
            <a:endParaRPr lang="en-US" altLang="en-US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b="1" dirty="0"/>
              <a:t>Thanks to all Miners, Pool Owners, Community Members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and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b="1" dirty="0"/>
              <a:t>other Contributors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738" y="2422525"/>
            <a:ext cx="24955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3033"/>
          <a:stretch>
            <a:fillRect/>
          </a:stretch>
        </p:blipFill>
        <p:spPr bwMode="auto">
          <a:xfrm>
            <a:off x="1924050" y="2422525"/>
            <a:ext cx="25273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TextBox 4"/>
          <p:cNvSpPr txBox="1">
            <a:spLocks noChangeArrowheads="1"/>
          </p:cNvSpPr>
          <p:nvPr/>
        </p:nvSpPr>
        <p:spPr bwMode="auto">
          <a:xfrm>
            <a:off x="7570788" y="1892300"/>
            <a:ext cx="2459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WeChat Official Account</a:t>
            </a:r>
          </a:p>
        </p:txBody>
      </p:sp>
      <p:sp>
        <p:nvSpPr>
          <p:cNvPr id="52229" name="TextBox 7"/>
          <p:cNvSpPr txBox="1">
            <a:spLocks noChangeArrowheads="1"/>
          </p:cNvSpPr>
          <p:nvPr/>
        </p:nvSpPr>
        <p:spPr bwMode="auto">
          <a:xfrm>
            <a:off x="2411413" y="1908175"/>
            <a:ext cx="15509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Dev QQ Group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Subtitle 4"/>
          <p:cNvSpPr>
            <a:spLocks noGrp="1"/>
          </p:cNvSpPr>
          <p:nvPr>
            <p:ph type="subTitle" idx="1"/>
          </p:nvPr>
        </p:nvSpPr>
        <p:spPr>
          <a:xfrm>
            <a:off x="1524000" y="1304149"/>
            <a:ext cx="9144000" cy="4768850"/>
          </a:xfrm>
        </p:spPr>
        <p:txBody>
          <a:bodyPr/>
          <a:lstStyle/>
          <a:p>
            <a:pPr eaLnBrk="1" hangingPunct="1"/>
            <a:r>
              <a:rPr lang="en-US" altLang="en-US" sz="3200" b="1" dirty="0"/>
              <a:t>State-of-The-Art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99067" y="2252958"/>
            <a:ext cx="8317623" cy="3221378"/>
            <a:chOff x="2099067" y="2252958"/>
            <a:chExt cx="8317623" cy="3221378"/>
          </a:xfrm>
        </p:grpSpPr>
        <p:sp>
          <p:nvSpPr>
            <p:cNvPr id="4" name="Freeform 3"/>
            <p:cNvSpPr/>
            <p:nvPr/>
          </p:nvSpPr>
          <p:spPr>
            <a:xfrm>
              <a:off x="2099067" y="2252958"/>
              <a:ext cx="2640515" cy="3221378"/>
            </a:xfrm>
            <a:custGeom>
              <a:avLst/>
              <a:gdLst>
                <a:gd name="connsiteX0" fmla="*/ 0 w 2640515"/>
                <a:gd name="connsiteY0" fmla="*/ 264052 h 3221378"/>
                <a:gd name="connsiteX1" fmla="*/ 264052 w 2640515"/>
                <a:gd name="connsiteY1" fmla="*/ 0 h 3221378"/>
                <a:gd name="connsiteX2" fmla="*/ 2376464 w 2640515"/>
                <a:gd name="connsiteY2" fmla="*/ 0 h 3221378"/>
                <a:gd name="connsiteX3" fmla="*/ 2640516 w 2640515"/>
                <a:gd name="connsiteY3" fmla="*/ 264052 h 3221378"/>
                <a:gd name="connsiteX4" fmla="*/ 2640515 w 2640515"/>
                <a:gd name="connsiteY4" fmla="*/ 2957327 h 3221378"/>
                <a:gd name="connsiteX5" fmla="*/ 2376463 w 2640515"/>
                <a:gd name="connsiteY5" fmla="*/ 3221379 h 3221378"/>
                <a:gd name="connsiteX6" fmla="*/ 264052 w 2640515"/>
                <a:gd name="connsiteY6" fmla="*/ 3221378 h 3221378"/>
                <a:gd name="connsiteX7" fmla="*/ 0 w 2640515"/>
                <a:gd name="connsiteY7" fmla="*/ 2957326 h 3221378"/>
                <a:gd name="connsiteX8" fmla="*/ 0 w 2640515"/>
                <a:gd name="connsiteY8" fmla="*/ 264052 h 322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40515" h="3221378">
                  <a:moveTo>
                    <a:pt x="0" y="264052"/>
                  </a:moveTo>
                  <a:cubicBezTo>
                    <a:pt x="0" y="118220"/>
                    <a:pt x="118220" y="0"/>
                    <a:pt x="264052" y="0"/>
                  </a:cubicBezTo>
                  <a:lnTo>
                    <a:pt x="2376464" y="0"/>
                  </a:lnTo>
                  <a:cubicBezTo>
                    <a:pt x="2522296" y="0"/>
                    <a:pt x="2640516" y="118220"/>
                    <a:pt x="2640516" y="264052"/>
                  </a:cubicBezTo>
                  <a:cubicBezTo>
                    <a:pt x="2640516" y="1161810"/>
                    <a:pt x="2640515" y="2059569"/>
                    <a:pt x="2640515" y="2957327"/>
                  </a:cubicBezTo>
                  <a:cubicBezTo>
                    <a:pt x="2640515" y="3103159"/>
                    <a:pt x="2522295" y="3221379"/>
                    <a:pt x="2376463" y="3221379"/>
                  </a:cubicBezTo>
                  <a:lnTo>
                    <a:pt x="264052" y="3221378"/>
                  </a:lnTo>
                  <a:cubicBezTo>
                    <a:pt x="118220" y="3221378"/>
                    <a:pt x="0" y="3103158"/>
                    <a:pt x="0" y="2957326"/>
                  </a:cubicBezTo>
                  <a:lnTo>
                    <a:pt x="0" y="264052"/>
                  </a:lnTo>
                  <a:close/>
                </a:path>
              </a:pathLst>
            </a:custGeom>
            <a:noFill/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7640" tIns="167640" rIns="167640" bIns="2422605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 dirty="0"/>
                <a:t>Layer1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2363119" y="3220315"/>
              <a:ext cx="2112412" cy="971289"/>
            </a:xfrm>
            <a:custGeom>
              <a:avLst/>
              <a:gdLst>
                <a:gd name="connsiteX0" fmla="*/ 0 w 2112412"/>
                <a:gd name="connsiteY0" fmla="*/ 97129 h 971289"/>
                <a:gd name="connsiteX1" fmla="*/ 97129 w 2112412"/>
                <a:gd name="connsiteY1" fmla="*/ 0 h 971289"/>
                <a:gd name="connsiteX2" fmla="*/ 2015283 w 2112412"/>
                <a:gd name="connsiteY2" fmla="*/ 0 h 971289"/>
                <a:gd name="connsiteX3" fmla="*/ 2112412 w 2112412"/>
                <a:gd name="connsiteY3" fmla="*/ 97129 h 971289"/>
                <a:gd name="connsiteX4" fmla="*/ 2112412 w 2112412"/>
                <a:gd name="connsiteY4" fmla="*/ 874160 h 971289"/>
                <a:gd name="connsiteX5" fmla="*/ 2015283 w 2112412"/>
                <a:gd name="connsiteY5" fmla="*/ 971289 h 971289"/>
                <a:gd name="connsiteX6" fmla="*/ 97129 w 2112412"/>
                <a:gd name="connsiteY6" fmla="*/ 971289 h 971289"/>
                <a:gd name="connsiteX7" fmla="*/ 0 w 2112412"/>
                <a:gd name="connsiteY7" fmla="*/ 874160 h 971289"/>
                <a:gd name="connsiteX8" fmla="*/ 0 w 2112412"/>
                <a:gd name="connsiteY8" fmla="*/ 97129 h 97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2412" h="971289">
                  <a:moveTo>
                    <a:pt x="0" y="97129"/>
                  </a:moveTo>
                  <a:cubicBezTo>
                    <a:pt x="0" y="43486"/>
                    <a:pt x="43486" y="0"/>
                    <a:pt x="97129" y="0"/>
                  </a:cubicBezTo>
                  <a:lnTo>
                    <a:pt x="2015283" y="0"/>
                  </a:lnTo>
                  <a:cubicBezTo>
                    <a:pt x="2068926" y="0"/>
                    <a:pt x="2112412" y="43486"/>
                    <a:pt x="2112412" y="97129"/>
                  </a:cubicBezTo>
                  <a:lnTo>
                    <a:pt x="2112412" y="874160"/>
                  </a:lnTo>
                  <a:cubicBezTo>
                    <a:pt x="2112412" y="927803"/>
                    <a:pt x="2068926" y="971289"/>
                    <a:pt x="2015283" y="971289"/>
                  </a:cubicBezTo>
                  <a:lnTo>
                    <a:pt x="97129" y="971289"/>
                  </a:lnTo>
                  <a:cubicBezTo>
                    <a:pt x="43486" y="971289"/>
                    <a:pt x="0" y="927803"/>
                    <a:pt x="0" y="874160"/>
                  </a:cubicBezTo>
                  <a:lnTo>
                    <a:pt x="0" y="97129"/>
                  </a:lnTo>
                  <a:close/>
                </a:path>
              </a:pathLst>
            </a:custGeom>
            <a:gradFill flip="none" rotWithShape="1">
              <a:gsLst>
                <a:gs pos="100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408" tIns="74168" rIns="89408" bIns="7416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kern="1200" dirty="0"/>
                <a:t>Consensus PoS/</a:t>
              </a:r>
              <a:r>
                <a:rPr lang="en-US" altLang="zh-CN" sz="2400" kern="1200" dirty="0" err="1"/>
                <a:t>DPoS</a:t>
              </a:r>
              <a:endParaRPr lang="en-US" sz="2400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363119" y="4341033"/>
              <a:ext cx="2112412" cy="971289"/>
            </a:xfrm>
            <a:custGeom>
              <a:avLst/>
              <a:gdLst>
                <a:gd name="connsiteX0" fmla="*/ 0 w 2112412"/>
                <a:gd name="connsiteY0" fmla="*/ 97129 h 971289"/>
                <a:gd name="connsiteX1" fmla="*/ 97129 w 2112412"/>
                <a:gd name="connsiteY1" fmla="*/ 0 h 971289"/>
                <a:gd name="connsiteX2" fmla="*/ 2015283 w 2112412"/>
                <a:gd name="connsiteY2" fmla="*/ 0 h 971289"/>
                <a:gd name="connsiteX3" fmla="*/ 2112412 w 2112412"/>
                <a:gd name="connsiteY3" fmla="*/ 97129 h 971289"/>
                <a:gd name="connsiteX4" fmla="*/ 2112412 w 2112412"/>
                <a:gd name="connsiteY4" fmla="*/ 874160 h 971289"/>
                <a:gd name="connsiteX5" fmla="*/ 2015283 w 2112412"/>
                <a:gd name="connsiteY5" fmla="*/ 971289 h 971289"/>
                <a:gd name="connsiteX6" fmla="*/ 97129 w 2112412"/>
                <a:gd name="connsiteY6" fmla="*/ 971289 h 971289"/>
                <a:gd name="connsiteX7" fmla="*/ 0 w 2112412"/>
                <a:gd name="connsiteY7" fmla="*/ 874160 h 971289"/>
                <a:gd name="connsiteX8" fmla="*/ 0 w 2112412"/>
                <a:gd name="connsiteY8" fmla="*/ 97129 h 97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2412" h="971289">
                  <a:moveTo>
                    <a:pt x="0" y="97129"/>
                  </a:moveTo>
                  <a:cubicBezTo>
                    <a:pt x="0" y="43486"/>
                    <a:pt x="43486" y="0"/>
                    <a:pt x="97129" y="0"/>
                  </a:cubicBezTo>
                  <a:lnTo>
                    <a:pt x="2015283" y="0"/>
                  </a:lnTo>
                  <a:cubicBezTo>
                    <a:pt x="2068926" y="0"/>
                    <a:pt x="2112412" y="43486"/>
                    <a:pt x="2112412" y="97129"/>
                  </a:cubicBezTo>
                  <a:lnTo>
                    <a:pt x="2112412" y="874160"/>
                  </a:lnTo>
                  <a:cubicBezTo>
                    <a:pt x="2112412" y="927803"/>
                    <a:pt x="2068926" y="971289"/>
                    <a:pt x="2015283" y="971289"/>
                  </a:cubicBezTo>
                  <a:lnTo>
                    <a:pt x="97129" y="971289"/>
                  </a:lnTo>
                  <a:cubicBezTo>
                    <a:pt x="43486" y="971289"/>
                    <a:pt x="0" y="927803"/>
                    <a:pt x="0" y="874160"/>
                  </a:cubicBezTo>
                  <a:lnTo>
                    <a:pt x="0" y="97129"/>
                  </a:lnTo>
                  <a:close/>
                </a:path>
              </a:pathLst>
            </a:custGeom>
            <a:gradFill flip="none" rotWithShape="1">
              <a:gsLst>
                <a:gs pos="100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408" tIns="74168" rIns="89408" bIns="7416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kern="1200" dirty="0"/>
                <a:t>Shading</a:t>
              </a:r>
              <a:endParaRPr lang="en-US" sz="2400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4937621" y="2252958"/>
              <a:ext cx="2640515" cy="3221378"/>
            </a:xfrm>
            <a:custGeom>
              <a:avLst/>
              <a:gdLst>
                <a:gd name="connsiteX0" fmla="*/ 0 w 2640515"/>
                <a:gd name="connsiteY0" fmla="*/ 264052 h 3221378"/>
                <a:gd name="connsiteX1" fmla="*/ 264052 w 2640515"/>
                <a:gd name="connsiteY1" fmla="*/ 0 h 3221378"/>
                <a:gd name="connsiteX2" fmla="*/ 2376464 w 2640515"/>
                <a:gd name="connsiteY2" fmla="*/ 0 h 3221378"/>
                <a:gd name="connsiteX3" fmla="*/ 2640516 w 2640515"/>
                <a:gd name="connsiteY3" fmla="*/ 264052 h 3221378"/>
                <a:gd name="connsiteX4" fmla="*/ 2640515 w 2640515"/>
                <a:gd name="connsiteY4" fmla="*/ 2957327 h 3221378"/>
                <a:gd name="connsiteX5" fmla="*/ 2376463 w 2640515"/>
                <a:gd name="connsiteY5" fmla="*/ 3221379 h 3221378"/>
                <a:gd name="connsiteX6" fmla="*/ 264052 w 2640515"/>
                <a:gd name="connsiteY6" fmla="*/ 3221378 h 3221378"/>
                <a:gd name="connsiteX7" fmla="*/ 0 w 2640515"/>
                <a:gd name="connsiteY7" fmla="*/ 2957326 h 3221378"/>
                <a:gd name="connsiteX8" fmla="*/ 0 w 2640515"/>
                <a:gd name="connsiteY8" fmla="*/ 264052 h 322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40515" h="3221378">
                  <a:moveTo>
                    <a:pt x="0" y="264052"/>
                  </a:moveTo>
                  <a:cubicBezTo>
                    <a:pt x="0" y="118220"/>
                    <a:pt x="118220" y="0"/>
                    <a:pt x="264052" y="0"/>
                  </a:cubicBezTo>
                  <a:lnTo>
                    <a:pt x="2376464" y="0"/>
                  </a:lnTo>
                  <a:cubicBezTo>
                    <a:pt x="2522296" y="0"/>
                    <a:pt x="2640516" y="118220"/>
                    <a:pt x="2640516" y="264052"/>
                  </a:cubicBezTo>
                  <a:cubicBezTo>
                    <a:pt x="2640516" y="1161810"/>
                    <a:pt x="2640515" y="2059569"/>
                    <a:pt x="2640515" y="2957327"/>
                  </a:cubicBezTo>
                  <a:cubicBezTo>
                    <a:pt x="2640515" y="3103159"/>
                    <a:pt x="2522295" y="3221379"/>
                    <a:pt x="2376463" y="3221379"/>
                  </a:cubicBezTo>
                  <a:lnTo>
                    <a:pt x="264052" y="3221378"/>
                  </a:lnTo>
                  <a:cubicBezTo>
                    <a:pt x="118220" y="3221378"/>
                    <a:pt x="0" y="3103158"/>
                    <a:pt x="0" y="2957326"/>
                  </a:cubicBezTo>
                  <a:lnTo>
                    <a:pt x="0" y="264052"/>
                  </a:lnTo>
                  <a:close/>
                </a:path>
              </a:pathLst>
            </a:custGeom>
            <a:noFill/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7640" tIns="167640" rIns="167640" bIns="2422605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 dirty="0"/>
                <a:t>Layer2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5201673" y="3219646"/>
              <a:ext cx="2112412" cy="632871"/>
            </a:xfrm>
            <a:custGeom>
              <a:avLst/>
              <a:gdLst>
                <a:gd name="connsiteX0" fmla="*/ 0 w 2112412"/>
                <a:gd name="connsiteY0" fmla="*/ 63287 h 632871"/>
                <a:gd name="connsiteX1" fmla="*/ 63287 w 2112412"/>
                <a:gd name="connsiteY1" fmla="*/ 0 h 632871"/>
                <a:gd name="connsiteX2" fmla="*/ 2049125 w 2112412"/>
                <a:gd name="connsiteY2" fmla="*/ 0 h 632871"/>
                <a:gd name="connsiteX3" fmla="*/ 2112412 w 2112412"/>
                <a:gd name="connsiteY3" fmla="*/ 63287 h 632871"/>
                <a:gd name="connsiteX4" fmla="*/ 2112412 w 2112412"/>
                <a:gd name="connsiteY4" fmla="*/ 569584 h 632871"/>
                <a:gd name="connsiteX5" fmla="*/ 2049125 w 2112412"/>
                <a:gd name="connsiteY5" fmla="*/ 632871 h 632871"/>
                <a:gd name="connsiteX6" fmla="*/ 63287 w 2112412"/>
                <a:gd name="connsiteY6" fmla="*/ 632871 h 632871"/>
                <a:gd name="connsiteX7" fmla="*/ 0 w 2112412"/>
                <a:gd name="connsiteY7" fmla="*/ 569584 h 632871"/>
                <a:gd name="connsiteX8" fmla="*/ 0 w 2112412"/>
                <a:gd name="connsiteY8" fmla="*/ 63287 h 63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2412" h="632871">
                  <a:moveTo>
                    <a:pt x="0" y="63287"/>
                  </a:moveTo>
                  <a:cubicBezTo>
                    <a:pt x="0" y="28335"/>
                    <a:pt x="28335" y="0"/>
                    <a:pt x="63287" y="0"/>
                  </a:cubicBezTo>
                  <a:lnTo>
                    <a:pt x="2049125" y="0"/>
                  </a:lnTo>
                  <a:cubicBezTo>
                    <a:pt x="2084077" y="0"/>
                    <a:pt x="2112412" y="28335"/>
                    <a:pt x="2112412" y="63287"/>
                  </a:cubicBezTo>
                  <a:lnTo>
                    <a:pt x="2112412" y="569584"/>
                  </a:lnTo>
                  <a:cubicBezTo>
                    <a:pt x="2112412" y="604536"/>
                    <a:pt x="2084077" y="632871"/>
                    <a:pt x="2049125" y="632871"/>
                  </a:cubicBezTo>
                  <a:lnTo>
                    <a:pt x="63287" y="632871"/>
                  </a:lnTo>
                  <a:cubicBezTo>
                    <a:pt x="28335" y="632871"/>
                    <a:pt x="0" y="604536"/>
                    <a:pt x="0" y="569584"/>
                  </a:cubicBezTo>
                  <a:lnTo>
                    <a:pt x="0" y="63287"/>
                  </a:lnTo>
                  <a:close/>
                </a:path>
              </a:pathLst>
            </a:custGeom>
            <a:gradFill flip="none" rotWithShape="1">
              <a:gsLst>
                <a:gs pos="100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9496" tIns="64256" rIns="79496" bIns="64256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kern="1200" dirty="0"/>
                <a:t>Side Chain</a:t>
              </a:r>
              <a:endParaRPr lang="en-US" sz="2400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5201673" y="3949883"/>
              <a:ext cx="2112412" cy="632871"/>
            </a:xfrm>
            <a:custGeom>
              <a:avLst/>
              <a:gdLst>
                <a:gd name="connsiteX0" fmla="*/ 0 w 2112412"/>
                <a:gd name="connsiteY0" fmla="*/ 63287 h 632871"/>
                <a:gd name="connsiteX1" fmla="*/ 63287 w 2112412"/>
                <a:gd name="connsiteY1" fmla="*/ 0 h 632871"/>
                <a:gd name="connsiteX2" fmla="*/ 2049125 w 2112412"/>
                <a:gd name="connsiteY2" fmla="*/ 0 h 632871"/>
                <a:gd name="connsiteX3" fmla="*/ 2112412 w 2112412"/>
                <a:gd name="connsiteY3" fmla="*/ 63287 h 632871"/>
                <a:gd name="connsiteX4" fmla="*/ 2112412 w 2112412"/>
                <a:gd name="connsiteY4" fmla="*/ 569584 h 632871"/>
                <a:gd name="connsiteX5" fmla="*/ 2049125 w 2112412"/>
                <a:gd name="connsiteY5" fmla="*/ 632871 h 632871"/>
                <a:gd name="connsiteX6" fmla="*/ 63287 w 2112412"/>
                <a:gd name="connsiteY6" fmla="*/ 632871 h 632871"/>
                <a:gd name="connsiteX7" fmla="*/ 0 w 2112412"/>
                <a:gd name="connsiteY7" fmla="*/ 569584 h 632871"/>
                <a:gd name="connsiteX8" fmla="*/ 0 w 2112412"/>
                <a:gd name="connsiteY8" fmla="*/ 63287 h 63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2412" h="632871">
                  <a:moveTo>
                    <a:pt x="0" y="63287"/>
                  </a:moveTo>
                  <a:cubicBezTo>
                    <a:pt x="0" y="28335"/>
                    <a:pt x="28335" y="0"/>
                    <a:pt x="63287" y="0"/>
                  </a:cubicBezTo>
                  <a:lnTo>
                    <a:pt x="2049125" y="0"/>
                  </a:lnTo>
                  <a:cubicBezTo>
                    <a:pt x="2084077" y="0"/>
                    <a:pt x="2112412" y="28335"/>
                    <a:pt x="2112412" y="63287"/>
                  </a:cubicBezTo>
                  <a:lnTo>
                    <a:pt x="2112412" y="569584"/>
                  </a:lnTo>
                  <a:cubicBezTo>
                    <a:pt x="2112412" y="604536"/>
                    <a:pt x="2084077" y="632871"/>
                    <a:pt x="2049125" y="632871"/>
                  </a:cubicBezTo>
                  <a:lnTo>
                    <a:pt x="63287" y="632871"/>
                  </a:lnTo>
                  <a:cubicBezTo>
                    <a:pt x="28335" y="632871"/>
                    <a:pt x="0" y="604536"/>
                    <a:pt x="0" y="569584"/>
                  </a:cubicBezTo>
                  <a:lnTo>
                    <a:pt x="0" y="63287"/>
                  </a:lnTo>
                  <a:close/>
                </a:path>
              </a:pathLst>
            </a:custGeom>
            <a:gradFill flip="none" rotWithShape="1">
              <a:gsLst>
                <a:gs pos="100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9496" tIns="64256" rIns="79496" bIns="64256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kern="1200" dirty="0"/>
                <a:t>State Channels</a:t>
              </a:r>
              <a:endParaRPr lang="en-US" sz="2400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5201673" y="4680120"/>
              <a:ext cx="2112412" cy="632871"/>
            </a:xfrm>
            <a:custGeom>
              <a:avLst/>
              <a:gdLst>
                <a:gd name="connsiteX0" fmla="*/ 0 w 2112412"/>
                <a:gd name="connsiteY0" fmla="*/ 63287 h 632871"/>
                <a:gd name="connsiteX1" fmla="*/ 63287 w 2112412"/>
                <a:gd name="connsiteY1" fmla="*/ 0 h 632871"/>
                <a:gd name="connsiteX2" fmla="*/ 2049125 w 2112412"/>
                <a:gd name="connsiteY2" fmla="*/ 0 h 632871"/>
                <a:gd name="connsiteX3" fmla="*/ 2112412 w 2112412"/>
                <a:gd name="connsiteY3" fmla="*/ 63287 h 632871"/>
                <a:gd name="connsiteX4" fmla="*/ 2112412 w 2112412"/>
                <a:gd name="connsiteY4" fmla="*/ 569584 h 632871"/>
                <a:gd name="connsiteX5" fmla="*/ 2049125 w 2112412"/>
                <a:gd name="connsiteY5" fmla="*/ 632871 h 632871"/>
                <a:gd name="connsiteX6" fmla="*/ 63287 w 2112412"/>
                <a:gd name="connsiteY6" fmla="*/ 632871 h 632871"/>
                <a:gd name="connsiteX7" fmla="*/ 0 w 2112412"/>
                <a:gd name="connsiteY7" fmla="*/ 569584 h 632871"/>
                <a:gd name="connsiteX8" fmla="*/ 0 w 2112412"/>
                <a:gd name="connsiteY8" fmla="*/ 63287 h 63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2412" h="632871">
                  <a:moveTo>
                    <a:pt x="0" y="63287"/>
                  </a:moveTo>
                  <a:cubicBezTo>
                    <a:pt x="0" y="28335"/>
                    <a:pt x="28335" y="0"/>
                    <a:pt x="63287" y="0"/>
                  </a:cubicBezTo>
                  <a:lnTo>
                    <a:pt x="2049125" y="0"/>
                  </a:lnTo>
                  <a:cubicBezTo>
                    <a:pt x="2084077" y="0"/>
                    <a:pt x="2112412" y="28335"/>
                    <a:pt x="2112412" y="63287"/>
                  </a:cubicBezTo>
                  <a:lnTo>
                    <a:pt x="2112412" y="569584"/>
                  </a:lnTo>
                  <a:cubicBezTo>
                    <a:pt x="2112412" y="604536"/>
                    <a:pt x="2084077" y="632871"/>
                    <a:pt x="2049125" y="632871"/>
                  </a:cubicBezTo>
                  <a:lnTo>
                    <a:pt x="63287" y="632871"/>
                  </a:lnTo>
                  <a:cubicBezTo>
                    <a:pt x="28335" y="632871"/>
                    <a:pt x="0" y="604536"/>
                    <a:pt x="0" y="569584"/>
                  </a:cubicBezTo>
                  <a:lnTo>
                    <a:pt x="0" y="63287"/>
                  </a:lnTo>
                  <a:close/>
                </a:path>
              </a:pathLst>
            </a:custGeom>
            <a:gradFill flip="none" rotWithShape="1">
              <a:gsLst>
                <a:gs pos="100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9496" tIns="64256" rIns="79496" bIns="64256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kern="1200" dirty="0"/>
                <a:t>Multi Chains</a:t>
              </a:r>
              <a:endParaRPr lang="en-US" sz="2400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7776175" y="2252958"/>
              <a:ext cx="2640515" cy="3221378"/>
            </a:xfrm>
            <a:custGeom>
              <a:avLst/>
              <a:gdLst>
                <a:gd name="connsiteX0" fmla="*/ 0 w 2640515"/>
                <a:gd name="connsiteY0" fmla="*/ 264052 h 3221378"/>
                <a:gd name="connsiteX1" fmla="*/ 264052 w 2640515"/>
                <a:gd name="connsiteY1" fmla="*/ 0 h 3221378"/>
                <a:gd name="connsiteX2" fmla="*/ 2376464 w 2640515"/>
                <a:gd name="connsiteY2" fmla="*/ 0 h 3221378"/>
                <a:gd name="connsiteX3" fmla="*/ 2640516 w 2640515"/>
                <a:gd name="connsiteY3" fmla="*/ 264052 h 3221378"/>
                <a:gd name="connsiteX4" fmla="*/ 2640515 w 2640515"/>
                <a:gd name="connsiteY4" fmla="*/ 2957327 h 3221378"/>
                <a:gd name="connsiteX5" fmla="*/ 2376463 w 2640515"/>
                <a:gd name="connsiteY5" fmla="*/ 3221379 h 3221378"/>
                <a:gd name="connsiteX6" fmla="*/ 264052 w 2640515"/>
                <a:gd name="connsiteY6" fmla="*/ 3221378 h 3221378"/>
                <a:gd name="connsiteX7" fmla="*/ 0 w 2640515"/>
                <a:gd name="connsiteY7" fmla="*/ 2957326 h 3221378"/>
                <a:gd name="connsiteX8" fmla="*/ 0 w 2640515"/>
                <a:gd name="connsiteY8" fmla="*/ 264052 h 322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40515" h="3221378">
                  <a:moveTo>
                    <a:pt x="0" y="264052"/>
                  </a:moveTo>
                  <a:cubicBezTo>
                    <a:pt x="0" y="118220"/>
                    <a:pt x="118220" y="0"/>
                    <a:pt x="264052" y="0"/>
                  </a:cubicBezTo>
                  <a:lnTo>
                    <a:pt x="2376464" y="0"/>
                  </a:lnTo>
                  <a:cubicBezTo>
                    <a:pt x="2522296" y="0"/>
                    <a:pt x="2640516" y="118220"/>
                    <a:pt x="2640516" y="264052"/>
                  </a:cubicBezTo>
                  <a:cubicBezTo>
                    <a:pt x="2640516" y="1161810"/>
                    <a:pt x="2640515" y="2059569"/>
                    <a:pt x="2640515" y="2957327"/>
                  </a:cubicBezTo>
                  <a:cubicBezTo>
                    <a:pt x="2640515" y="3103159"/>
                    <a:pt x="2522295" y="3221379"/>
                    <a:pt x="2376463" y="3221379"/>
                  </a:cubicBezTo>
                  <a:lnTo>
                    <a:pt x="264052" y="3221378"/>
                  </a:lnTo>
                  <a:cubicBezTo>
                    <a:pt x="118220" y="3221378"/>
                    <a:pt x="0" y="3103158"/>
                    <a:pt x="0" y="2957326"/>
                  </a:cubicBezTo>
                  <a:lnTo>
                    <a:pt x="0" y="264052"/>
                  </a:lnTo>
                  <a:close/>
                </a:path>
              </a:pathLst>
            </a:custGeom>
            <a:noFill/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7640" tIns="167640" rIns="167640" bIns="2422605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 dirty="0"/>
                <a:t>DAG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8040227" y="3219450"/>
              <a:ext cx="2112412" cy="469286"/>
            </a:xfrm>
            <a:custGeom>
              <a:avLst/>
              <a:gdLst>
                <a:gd name="connsiteX0" fmla="*/ 0 w 2112412"/>
                <a:gd name="connsiteY0" fmla="*/ 46929 h 469286"/>
                <a:gd name="connsiteX1" fmla="*/ 46929 w 2112412"/>
                <a:gd name="connsiteY1" fmla="*/ 0 h 469286"/>
                <a:gd name="connsiteX2" fmla="*/ 2065483 w 2112412"/>
                <a:gd name="connsiteY2" fmla="*/ 0 h 469286"/>
                <a:gd name="connsiteX3" fmla="*/ 2112412 w 2112412"/>
                <a:gd name="connsiteY3" fmla="*/ 46929 h 469286"/>
                <a:gd name="connsiteX4" fmla="*/ 2112412 w 2112412"/>
                <a:gd name="connsiteY4" fmla="*/ 422357 h 469286"/>
                <a:gd name="connsiteX5" fmla="*/ 2065483 w 2112412"/>
                <a:gd name="connsiteY5" fmla="*/ 469286 h 469286"/>
                <a:gd name="connsiteX6" fmla="*/ 46929 w 2112412"/>
                <a:gd name="connsiteY6" fmla="*/ 469286 h 469286"/>
                <a:gd name="connsiteX7" fmla="*/ 0 w 2112412"/>
                <a:gd name="connsiteY7" fmla="*/ 422357 h 469286"/>
                <a:gd name="connsiteX8" fmla="*/ 0 w 2112412"/>
                <a:gd name="connsiteY8" fmla="*/ 46929 h 4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2412" h="469286">
                  <a:moveTo>
                    <a:pt x="0" y="46929"/>
                  </a:moveTo>
                  <a:cubicBezTo>
                    <a:pt x="0" y="21011"/>
                    <a:pt x="21011" y="0"/>
                    <a:pt x="46929" y="0"/>
                  </a:cubicBezTo>
                  <a:lnTo>
                    <a:pt x="2065483" y="0"/>
                  </a:lnTo>
                  <a:cubicBezTo>
                    <a:pt x="2091401" y="0"/>
                    <a:pt x="2112412" y="21011"/>
                    <a:pt x="2112412" y="46929"/>
                  </a:cubicBezTo>
                  <a:lnTo>
                    <a:pt x="2112412" y="422357"/>
                  </a:lnTo>
                  <a:cubicBezTo>
                    <a:pt x="2112412" y="448275"/>
                    <a:pt x="2091401" y="469286"/>
                    <a:pt x="2065483" y="469286"/>
                  </a:cubicBezTo>
                  <a:lnTo>
                    <a:pt x="46929" y="469286"/>
                  </a:lnTo>
                  <a:cubicBezTo>
                    <a:pt x="21011" y="469286"/>
                    <a:pt x="0" y="448275"/>
                    <a:pt x="0" y="422357"/>
                  </a:cubicBezTo>
                  <a:lnTo>
                    <a:pt x="0" y="46929"/>
                  </a:lnTo>
                  <a:close/>
                </a:path>
              </a:pathLst>
            </a:custGeom>
            <a:gradFill flip="none" rotWithShape="1">
              <a:gsLst>
                <a:gs pos="100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705" tIns="59465" rIns="74705" bIns="59465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kern="1200" dirty="0" err="1"/>
                <a:t>Nano</a:t>
              </a:r>
              <a:endParaRPr lang="en-US" sz="2400" kern="1200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8040227" y="3760934"/>
              <a:ext cx="2112412" cy="469286"/>
            </a:xfrm>
            <a:custGeom>
              <a:avLst/>
              <a:gdLst>
                <a:gd name="connsiteX0" fmla="*/ 0 w 2112412"/>
                <a:gd name="connsiteY0" fmla="*/ 46929 h 469286"/>
                <a:gd name="connsiteX1" fmla="*/ 46929 w 2112412"/>
                <a:gd name="connsiteY1" fmla="*/ 0 h 469286"/>
                <a:gd name="connsiteX2" fmla="*/ 2065483 w 2112412"/>
                <a:gd name="connsiteY2" fmla="*/ 0 h 469286"/>
                <a:gd name="connsiteX3" fmla="*/ 2112412 w 2112412"/>
                <a:gd name="connsiteY3" fmla="*/ 46929 h 469286"/>
                <a:gd name="connsiteX4" fmla="*/ 2112412 w 2112412"/>
                <a:gd name="connsiteY4" fmla="*/ 422357 h 469286"/>
                <a:gd name="connsiteX5" fmla="*/ 2065483 w 2112412"/>
                <a:gd name="connsiteY5" fmla="*/ 469286 h 469286"/>
                <a:gd name="connsiteX6" fmla="*/ 46929 w 2112412"/>
                <a:gd name="connsiteY6" fmla="*/ 469286 h 469286"/>
                <a:gd name="connsiteX7" fmla="*/ 0 w 2112412"/>
                <a:gd name="connsiteY7" fmla="*/ 422357 h 469286"/>
                <a:gd name="connsiteX8" fmla="*/ 0 w 2112412"/>
                <a:gd name="connsiteY8" fmla="*/ 46929 h 4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2412" h="469286">
                  <a:moveTo>
                    <a:pt x="0" y="46929"/>
                  </a:moveTo>
                  <a:cubicBezTo>
                    <a:pt x="0" y="21011"/>
                    <a:pt x="21011" y="0"/>
                    <a:pt x="46929" y="0"/>
                  </a:cubicBezTo>
                  <a:lnTo>
                    <a:pt x="2065483" y="0"/>
                  </a:lnTo>
                  <a:cubicBezTo>
                    <a:pt x="2091401" y="0"/>
                    <a:pt x="2112412" y="21011"/>
                    <a:pt x="2112412" y="46929"/>
                  </a:cubicBezTo>
                  <a:lnTo>
                    <a:pt x="2112412" y="422357"/>
                  </a:lnTo>
                  <a:cubicBezTo>
                    <a:pt x="2112412" y="448275"/>
                    <a:pt x="2091401" y="469286"/>
                    <a:pt x="2065483" y="469286"/>
                  </a:cubicBezTo>
                  <a:lnTo>
                    <a:pt x="46929" y="469286"/>
                  </a:lnTo>
                  <a:cubicBezTo>
                    <a:pt x="21011" y="469286"/>
                    <a:pt x="0" y="448275"/>
                    <a:pt x="0" y="422357"/>
                  </a:cubicBezTo>
                  <a:lnTo>
                    <a:pt x="0" y="46929"/>
                  </a:lnTo>
                  <a:close/>
                </a:path>
              </a:pathLst>
            </a:custGeom>
            <a:gradFill flip="none" rotWithShape="1">
              <a:gsLst>
                <a:gs pos="100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705" tIns="59465" rIns="74705" bIns="59465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kern="1200" dirty="0"/>
                <a:t>IOTA</a:t>
              </a:r>
              <a:endParaRPr lang="en-US" sz="2400" kern="1200" dirty="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8040227" y="4302418"/>
              <a:ext cx="2112412" cy="469286"/>
            </a:xfrm>
            <a:custGeom>
              <a:avLst/>
              <a:gdLst>
                <a:gd name="connsiteX0" fmla="*/ 0 w 2112412"/>
                <a:gd name="connsiteY0" fmla="*/ 46929 h 469286"/>
                <a:gd name="connsiteX1" fmla="*/ 46929 w 2112412"/>
                <a:gd name="connsiteY1" fmla="*/ 0 h 469286"/>
                <a:gd name="connsiteX2" fmla="*/ 2065483 w 2112412"/>
                <a:gd name="connsiteY2" fmla="*/ 0 h 469286"/>
                <a:gd name="connsiteX3" fmla="*/ 2112412 w 2112412"/>
                <a:gd name="connsiteY3" fmla="*/ 46929 h 469286"/>
                <a:gd name="connsiteX4" fmla="*/ 2112412 w 2112412"/>
                <a:gd name="connsiteY4" fmla="*/ 422357 h 469286"/>
                <a:gd name="connsiteX5" fmla="*/ 2065483 w 2112412"/>
                <a:gd name="connsiteY5" fmla="*/ 469286 h 469286"/>
                <a:gd name="connsiteX6" fmla="*/ 46929 w 2112412"/>
                <a:gd name="connsiteY6" fmla="*/ 469286 h 469286"/>
                <a:gd name="connsiteX7" fmla="*/ 0 w 2112412"/>
                <a:gd name="connsiteY7" fmla="*/ 422357 h 469286"/>
                <a:gd name="connsiteX8" fmla="*/ 0 w 2112412"/>
                <a:gd name="connsiteY8" fmla="*/ 46929 h 4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2412" h="469286">
                  <a:moveTo>
                    <a:pt x="0" y="46929"/>
                  </a:moveTo>
                  <a:cubicBezTo>
                    <a:pt x="0" y="21011"/>
                    <a:pt x="21011" y="0"/>
                    <a:pt x="46929" y="0"/>
                  </a:cubicBezTo>
                  <a:lnTo>
                    <a:pt x="2065483" y="0"/>
                  </a:lnTo>
                  <a:cubicBezTo>
                    <a:pt x="2091401" y="0"/>
                    <a:pt x="2112412" y="21011"/>
                    <a:pt x="2112412" y="46929"/>
                  </a:cubicBezTo>
                  <a:lnTo>
                    <a:pt x="2112412" y="422357"/>
                  </a:lnTo>
                  <a:cubicBezTo>
                    <a:pt x="2112412" y="448275"/>
                    <a:pt x="2091401" y="469286"/>
                    <a:pt x="2065483" y="469286"/>
                  </a:cubicBezTo>
                  <a:lnTo>
                    <a:pt x="46929" y="469286"/>
                  </a:lnTo>
                  <a:cubicBezTo>
                    <a:pt x="21011" y="469286"/>
                    <a:pt x="0" y="448275"/>
                    <a:pt x="0" y="422357"/>
                  </a:cubicBezTo>
                  <a:lnTo>
                    <a:pt x="0" y="46929"/>
                  </a:lnTo>
                  <a:close/>
                </a:path>
              </a:pathLst>
            </a:custGeom>
            <a:gradFill flip="none" rotWithShape="1">
              <a:gsLst>
                <a:gs pos="100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705" tIns="59465" rIns="74705" bIns="59465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kern="1200" dirty="0" err="1"/>
                <a:t>Byteball</a:t>
              </a:r>
              <a:endParaRPr lang="en-US" sz="2400" kern="1200" dirty="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8040227" y="4843902"/>
              <a:ext cx="2112412" cy="469286"/>
            </a:xfrm>
            <a:custGeom>
              <a:avLst/>
              <a:gdLst>
                <a:gd name="connsiteX0" fmla="*/ 0 w 2112412"/>
                <a:gd name="connsiteY0" fmla="*/ 46929 h 469286"/>
                <a:gd name="connsiteX1" fmla="*/ 46929 w 2112412"/>
                <a:gd name="connsiteY1" fmla="*/ 0 h 469286"/>
                <a:gd name="connsiteX2" fmla="*/ 2065483 w 2112412"/>
                <a:gd name="connsiteY2" fmla="*/ 0 h 469286"/>
                <a:gd name="connsiteX3" fmla="*/ 2112412 w 2112412"/>
                <a:gd name="connsiteY3" fmla="*/ 46929 h 469286"/>
                <a:gd name="connsiteX4" fmla="*/ 2112412 w 2112412"/>
                <a:gd name="connsiteY4" fmla="*/ 422357 h 469286"/>
                <a:gd name="connsiteX5" fmla="*/ 2065483 w 2112412"/>
                <a:gd name="connsiteY5" fmla="*/ 469286 h 469286"/>
                <a:gd name="connsiteX6" fmla="*/ 46929 w 2112412"/>
                <a:gd name="connsiteY6" fmla="*/ 469286 h 469286"/>
                <a:gd name="connsiteX7" fmla="*/ 0 w 2112412"/>
                <a:gd name="connsiteY7" fmla="*/ 422357 h 469286"/>
                <a:gd name="connsiteX8" fmla="*/ 0 w 2112412"/>
                <a:gd name="connsiteY8" fmla="*/ 46929 h 4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2412" h="469286">
                  <a:moveTo>
                    <a:pt x="0" y="46929"/>
                  </a:moveTo>
                  <a:cubicBezTo>
                    <a:pt x="0" y="21011"/>
                    <a:pt x="21011" y="0"/>
                    <a:pt x="46929" y="0"/>
                  </a:cubicBezTo>
                  <a:lnTo>
                    <a:pt x="2065483" y="0"/>
                  </a:lnTo>
                  <a:cubicBezTo>
                    <a:pt x="2091401" y="0"/>
                    <a:pt x="2112412" y="21011"/>
                    <a:pt x="2112412" y="46929"/>
                  </a:cubicBezTo>
                  <a:lnTo>
                    <a:pt x="2112412" y="422357"/>
                  </a:lnTo>
                  <a:cubicBezTo>
                    <a:pt x="2112412" y="448275"/>
                    <a:pt x="2091401" y="469286"/>
                    <a:pt x="2065483" y="469286"/>
                  </a:cubicBezTo>
                  <a:lnTo>
                    <a:pt x="46929" y="469286"/>
                  </a:lnTo>
                  <a:cubicBezTo>
                    <a:pt x="21011" y="469286"/>
                    <a:pt x="0" y="448275"/>
                    <a:pt x="0" y="422357"/>
                  </a:cubicBezTo>
                  <a:lnTo>
                    <a:pt x="0" y="4692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705" tIns="59465" rIns="74705" bIns="59465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kern="1200" dirty="0"/>
                <a:t>XDAG</a:t>
              </a:r>
              <a:endParaRPr lang="en-U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9900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/>
          <a:lstStyle/>
          <a:p>
            <a:pPr algn="l" eaLnBrk="1" hangingPunct="1"/>
            <a:endParaRPr lang="en-US" altLang="en-US"/>
          </a:p>
          <a:p>
            <a:pPr algn="l" eaLnBrk="1" hangingPunct="1"/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26629" name="TextBox 2"/>
          <p:cNvSpPr txBox="1">
            <a:spLocks noChangeArrowheads="1"/>
          </p:cNvSpPr>
          <p:nvPr/>
        </p:nvSpPr>
        <p:spPr bwMode="auto">
          <a:xfrm>
            <a:off x="5323762" y="1418750"/>
            <a:ext cx="12239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sz="3200"/>
              <a:t>NANO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15" y="2195037"/>
            <a:ext cx="7477495" cy="3870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/>
          <a:lstStyle/>
          <a:p>
            <a:pPr algn="l" eaLnBrk="1" hangingPunct="1"/>
            <a:endParaRPr lang="en-US" altLang="en-US"/>
          </a:p>
          <a:p>
            <a:pPr algn="l" eaLnBrk="1" hangingPunct="1"/>
            <a:endParaRPr lang="en-US" altLang="en-US"/>
          </a:p>
        </p:txBody>
      </p:sp>
      <p:pic>
        <p:nvPicPr>
          <p:cNvPr id="2867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2686844"/>
            <a:ext cx="9232900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28677" name="TextBox 5"/>
          <p:cNvSpPr txBox="1">
            <a:spLocks noChangeArrowheads="1"/>
          </p:cNvSpPr>
          <p:nvPr/>
        </p:nvSpPr>
        <p:spPr bwMode="auto">
          <a:xfrm>
            <a:off x="5375275" y="1700213"/>
            <a:ext cx="90963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sz="3200"/>
              <a:t>IoTA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/>
          <a:lstStyle/>
          <a:p>
            <a:pPr algn="l" eaLnBrk="1" hangingPunct="1"/>
            <a:endParaRPr lang="en-US" altLang="en-US"/>
          </a:p>
          <a:p>
            <a:pPr algn="l" eaLnBrk="1" hangingPunct="1"/>
            <a:endParaRPr lang="en-US" altLang="en-US"/>
          </a:p>
        </p:txBody>
      </p:sp>
      <p:pic>
        <p:nvPicPr>
          <p:cNvPr id="296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2449513"/>
            <a:ext cx="10693400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29701" name="TextBox 5"/>
          <p:cNvSpPr txBox="1">
            <a:spLocks noChangeArrowheads="1"/>
          </p:cNvSpPr>
          <p:nvPr/>
        </p:nvSpPr>
        <p:spPr bwMode="auto">
          <a:xfrm>
            <a:off x="5375275" y="1700213"/>
            <a:ext cx="15303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sz="3200"/>
              <a:t>Byteball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3600" b="1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/>
              <a:t>DAG </a:t>
            </a:r>
            <a:r>
              <a:rPr lang="mr-IN" sz="3600" b="1" dirty="0"/>
              <a:t>–</a:t>
            </a:r>
            <a:r>
              <a:rPr lang="en-US" sz="3600" b="1" dirty="0"/>
              <a:t> </a:t>
            </a:r>
            <a:r>
              <a:rPr lang="en-US" sz="3600" dirty="0"/>
              <a:t>Directed Acyclic Graph</a:t>
            </a:r>
            <a:endParaRPr lang="en-US" sz="3600" b="1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3600" b="1" dirty="0"/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XDAG is another innovation technology to solve problems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Subtitle 4"/>
          <p:cNvSpPr>
            <a:spLocks noGrp="1"/>
          </p:cNvSpPr>
          <p:nvPr>
            <p:ph type="subTitle" idx="1"/>
          </p:nvPr>
        </p:nvSpPr>
        <p:spPr>
          <a:xfrm>
            <a:off x="1524000" y="1843088"/>
            <a:ext cx="9144000" cy="3989387"/>
          </a:xfrm>
        </p:spPr>
        <p:txBody>
          <a:bodyPr/>
          <a:lstStyle/>
          <a:p>
            <a:pPr eaLnBrk="1" hangingPunct="1"/>
            <a:r>
              <a:rPr lang="en-US" altLang="en-US" sz="3200" b="1"/>
              <a:t>XDAG: A new DAG-based cryptocurrency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The first mineable DAG</a:t>
            </a:r>
          </a:p>
          <a:p>
            <a:pPr eaLnBrk="1" hangingPunct="1"/>
            <a:r>
              <a:rPr lang="en-US" altLang="en-US"/>
              <a:t>No Pre-mine</a:t>
            </a:r>
          </a:p>
          <a:p>
            <a:pPr eaLnBrk="1" hangingPunct="1"/>
            <a:r>
              <a:rPr lang="en-US" altLang="en-US"/>
              <a:t>No ICO</a:t>
            </a:r>
          </a:p>
          <a:p>
            <a:pPr eaLnBrk="1" hangingPunct="1"/>
            <a:r>
              <a:rPr lang="en-US" altLang="en-US"/>
              <a:t>Community driven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3200" b="1" dirty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DAG - Directed Acyclic Graph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PoW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Decentralized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High TPS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Block = Transaction = Address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Blockchain tech friendly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/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/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567</Words>
  <Application>Microsoft Macintosh PowerPoint</Application>
  <PresentationFormat>Widescreen</PresentationFormat>
  <Paragraphs>227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XDAG: PoW + DAG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XDAG: PoW + DAG</dc:title>
  <dc:creator>Microsoft Office User</dc:creator>
  <cp:lastModifiedBy>Microsoft Office User</cp:lastModifiedBy>
  <cp:revision>82</cp:revision>
  <dcterms:created xsi:type="dcterms:W3CDTF">2018-06-24T04:04:53Z</dcterms:created>
  <dcterms:modified xsi:type="dcterms:W3CDTF">2019-04-21T04:55:36Z</dcterms:modified>
</cp:coreProperties>
</file>